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56" r:id="rId5"/>
    <p:sldId id="284" r:id="rId6"/>
    <p:sldId id="278" r:id="rId7"/>
    <p:sldId id="279" r:id="rId8"/>
    <p:sldId id="280" r:id="rId9"/>
    <p:sldId id="281" r:id="rId10"/>
    <p:sldId id="273" r:id="rId11"/>
    <p:sldId id="282" r:id="rId12"/>
    <p:sldId id="274" r:id="rId13"/>
    <p:sldId id="275" r:id="rId14"/>
    <p:sldId id="276" r:id="rId15"/>
    <p:sldId id="285" r:id="rId16"/>
    <p:sldId id="286" r:id="rId17"/>
    <p:sldId id="287" r:id="rId18"/>
    <p:sldId id="277" r:id="rId1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8CBF7FCC-2785-FD48-96DD-96FF9F9905CD}">
          <p14:sldIdLst>
            <p14:sldId id="256"/>
            <p14:sldId id="284"/>
            <p14:sldId id="278"/>
            <p14:sldId id="279"/>
            <p14:sldId id="280"/>
            <p14:sldId id="281"/>
            <p14:sldId id="273"/>
            <p14:sldId id="282"/>
            <p14:sldId id="274"/>
            <p14:sldId id="275"/>
            <p14:sldId id="276"/>
            <p14:sldId id="285"/>
            <p14:sldId id="286"/>
            <p14:sldId id="287"/>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9742"/>
    <a:srgbClr val="D5CB4B"/>
    <a:srgbClr val="00B345"/>
    <a:srgbClr val="FFED00"/>
    <a:srgbClr val="AAFB00"/>
    <a:srgbClr val="FECA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85"/>
    <p:restoredTop sz="85908"/>
  </p:normalViewPr>
  <p:slideViewPr>
    <p:cSldViewPr snapToGrid="0">
      <p:cViewPr varScale="1">
        <p:scale>
          <a:sx n="110" d="100"/>
          <a:sy n="110" d="100"/>
        </p:scale>
        <p:origin x="1016" y="1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 Id="rId4"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 Id="rId4"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AD9C6D-BD78-4ACC-837B-8D5871D2756B}" type="doc">
      <dgm:prSet loTypeId="urn:microsoft.com/office/officeart/2018/5/layout/IconCircleLabelList" loCatId="icon" qsTypeId="urn:microsoft.com/office/officeart/2005/8/quickstyle/simple3" qsCatId="simple" csTypeId="urn:microsoft.com/office/officeart/2005/8/colors/colorful1" csCatId="colorful" phldr="1"/>
      <dgm:spPr/>
      <dgm:t>
        <a:bodyPr/>
        <a:lstStyle/>
        <a:p>
          <a:endParaRPr lang="en-US"/>
        </a:p>
      </dgm:t>
    </dgm:pt>
    <dgm:pt modelId="{E5B7A8A9-8914-4B65-B08B-94E7ECE048F8}">
      <dgm:prSet custT="1"/>
      <dgm:spPr/>
      <dgm:t>
        <a:bodyPr/>
        <a:lstStyle/>
        <a:p>
          <a:pPr>
            <a:lnSpc>
              <a:spcPct val="100000"/>
            </a:lnSpc>
            <a:defRPr cap="all"/>
          </a:pPr>
          <a:r>
            <a:rPr lang="en-US" sz="1500" cap="none" dirty="0">
              <a:latin typeface="+mn-lt"/>
            </a:rPr>
            <a:t>MASLD a</a:t>
          </a:r>
          <a:r>
            <a:rPr lang="en-US" sz="1500" cap="none" dirty="0"/>
            <a:t>ffecting up to </a:t>
          </a:r>
          <a:r>
            <a:rPr lang="en-US" sz="1500" b="1" cap="none" dirty="0"/>
            <a:t>38% of adults and nearly one-third of the global population</a:t>
          </a:r>
          <a:endParaRPr lang="en-US" sz="1500" b="1" cap="none" dirty="0">
            <a:latin typeface="+mn-lt"/>
          </a:endParaRPr>
        </a:p>
      </dgm:t>
    </dgm:pt>
    <dgm:pt modelId="{150D65D1-7626-4B0E-A732-EC989800A7CF}" type="parTrans" cxnId="{D90A595E-9FBC-4618-9DF5-B36CDE975B64}">
      <dgm:prSet/>
      <dgm:spPr/>
      <dgm:t>
        <a:bodyPr/>
        <a:lstStyle/>
        <a:p>
          <a:endParaRPr lang="en-US"/>
        </a:p>
      </dgm:t>
    </dgm:pt>
    <dgm:pt modelId="{99EF5308-8CEC-442E-9669-1FA1D3A33BE3}" type="sibTrans" cxnId="{D90A595E-9FBC-4618-9DF5-B36CDE975B64}">
      <dgm:prSet/>
      <dgm:spPr/>
      <dgm:t>
        <a:bodyPr/>
        <a:lstStyle/>
        <a:p>
          <a:pPr>
            <a:lnSpc>
              <a:spcPct val="100000"/>
            </a:lnSpc>
          </a:pPr>
          <a:endParaRPr lang="en-US"/>
        </a:p>
      </dgm:t>
    </dgm:pt>
    <dgm:pt modelId="{DB3D2AA8-F0EE-4FF2-8A7C-22257DF00C5F}">
      <dgm:prSet custT="1"/>
      <dgm:spPr/>
      <dgm:t>
        <a:bodyPr/>
        <a:lstStyle/>
        <a:p>
          <a:pPr>
            <a:lnSpc>
              <a:spcPct val="100000"/>
            </a:lnSpc>
            <a:defRPr cap="all"/>
          </a:pPr>
          <a:r>
            <a:rPr lang="en-US" sz="1500" kern="1200" cap="none" dirty="0">
              <a:latin typeface="Calibri" panose="020F0502020204030204"/>
              <a:ea typeface="+mn-ea"/>
              <a:cs typeface="+mn-cs"/>
            </a:rPr>
            <a:t>MASLD affecting 65% of the patient with Type 2 diabetes and up to 20% of this </a:t>
          </a:r>
          <a:r>
            <a:rPr lang="en-US" sz="1500" kern="1200" cap="none" dirty="0"/>
            <a:t>develop advanced </a:t>
          </a:r>
          <a:r>
            <a:rPr lang="en-US" sz="1500" b="1" kern="1200" cap="none" dirty="0"/>
            <a:t>fibrosis or cirrhosis </a:t>
          </a:r>
          <a:r>
            <a:rPr lang="en-GB" sz="1500" kern="1200" baseline="30000" dirty="0"/>
            <a:t>1</a:t>
          </a:r>
          <a:endParaRPr lang="en-US" sz="1500" b="1" kern="1200" cap="none" dirty="0">
            <a:latin typeface="Calibri" panose="020F0502020204030204"/>
            <a:ea typeface="+mn-ea"/>
            <a:cs typeface="+mn-cs"/>
          </a:endParaRPr>
        </a:p>
      </dgm:t>
    </dgm:pt>
    <dgm:pt modelId="{AB341526-3ABF-49FB-A5E9-094641B1024D}" type="parTrans" cxnId="{BF0AD87F-CD90-40B5-AA02-9A738F967851}">
      <dgm:prSet/>
      <dgm:spPr/>
      <dgm:t>
        <a:bodyPr/>
        <a:lstStyle/>
        <a:p>
          <a:endParaRPr lang="en-US"/>
        </a:p>
      </dgm:t>
    </dgm:pt>
    <dgm:pt modelId="{C6152BA6-1778-40A2-9923-740DACAFFFE5}" type="sibTrans" cxnId="{BF0AD87F-CD90-40B5-AA02-9A738F967851}">
      <dgm:prSet/>
      <dgm:spPr/>
      <dgm:t>
        <a:bodyPr/>
        <a:lstStyle/>
        <a:p>
          <a:pPr>
            <a:lnSpc>
              <a:spcPct val="100000"/>
            </a:lnSpc>
          </a:pPr>
          <a:endParaRPr lang="en-US"/>
        </a:p>
      </dgm:t>
    </dgm:pt>
    <dgm:pt modelId="{4A90FFF5-23CA-457F-A26E-BAE0C26157F8}">
      <dgm:prSet custT="1"/>
      <dgm:spPr/>
      <dgm:t>
        <a:bodyPr/>
        <a:lstStyle/>
        <a:p>
          <a:pPr>
            <a:lnSpc>
              <a:spcPct val="100000"/>
            </a:lnSpc>
            <a:defRPr cap="all"/>
          </a:pPr>
          <a:r>
            <a:rPr lang="en-US" sz="1500" kern="1200" cap="none" dirty="0">
              <a:latin typeface="Calibri" panose="020F0502020204030204"/>
              <a:ea typeface="+mn-ea"/>
              <a:cs typeface="+mn-cs"/>
            </a:rPr>
            <a:t>The fibrosis-4 index (FIB-4) and NAFLD fibrosis score (NFS) are </a:t>
          </a:r>
          <a:r>
            <a:rPr lang="en-US" sz="1500" b="1" kern="1200" cap="none" dirty="0">
              <a:latin typeface="Calibri" panose="020F0502020204030204"/>
              <a:ea typeface="+mn-ea"/>
              <a:cs typeface="+mn-cs"/>
            </a:rPr>
            <a:t>non-invasive methods assessing fibrosis </a:t>
          </a:r>
          <a:r>
            <a:rPr lang="en-US" sz="1500" kern="1200" cap="none" dirty="0">
              <a:latin typeface="Calibri" panose="020F0502020204030204"/>
              <a:ea typeface="+mn-ea"/>
              <a:cs typeface="+mn-cs"/>
            </a:rPr>
            <a:t>in patients with MASLD</a:t>
          </a:r>
        </a:p>
      </dgm:t>
    </dgm:pt>
    <dgm:pt modelId="{AC3AD8C2-8513-4B7B-8573-68935710F170}" type="parTrans" cxnId="{793DD3C3-69FB-4B7C-9446-51A619DE3186}">
      <dgm:prSet/>
      <dgm:spPr/>
      <dgm:t>
        <a:bodyPr/>
        <a:lstStyle/>
        <a:p>
          <a:endParaRPr lang="en-US"/>
        </a:p>
      </dgm:t>
    </dgm:pt>
    <dgm:pt modelId="{3CF9E9A9-BE3D-4199-8A1A-C675495226F2}" type="sibTrans" cxnId="{793DD3C3-69FB-4B7C-9446-51A619DE3186}">
      <dgm:prSet/>
      <dgm:spPr/>
      <dgm:t>
        <a:bodyPr/>
        <a:lstStyle/>
        <a:p>
          <a:pPr>
            <a:lnSpc>
              <a:spcPct val="100000"/>
            </a:lnSpc>
          </a:pPr>
          <a:endParaRPr lang="en-US"/>
        </a:p>
      </dgm:t>
    </dgm:pt>
    <dgm:pt modelId="{ADBE5681-894B-4E41-9786-2FF95D5F7294}">
      <dgm:prSet custT="1"/>
      <dgm:spPr/>
      <dgm:t>
        <a:bodyPr/>
        <a:lstStyle/>
        <a:p>
          <a:pPr>
            <a:lnSpc>
              <a:spcPct val="100000"/>
            </a:lnSpc>
            <a:defRPr cap="all"/>
          </a:pPr>
          <a:r>
            <a:rPr lang="en-US" sz="1500" kern="1200" cap="none" dirty="0">
              <a:latin typeface="Calibri" panose="020F0502020204030204"/>
              <a:ea typeface="+mn-ea"/>
              <a:cs typeface="+mn-cs"/>
            </a:rPr>
            <a:t>GLP-1RAs have shown </a:t>
          </a:r>
          <a:r>
            <a:rPr lang="en-US" sz="1500" b="1" kern="1200" cap="none" dirty="0">
              <a:latin typeface="Calibri" panose="020F0502020204030204"/>
              <a:ea typeface="+mn-ea"/>
              <a:cs typeface="+mn-cs"/>
            </a:rPr>
            <a:t>beneficial effect on MASLD</a:t>
          </a:r>
          <a:r>
            <a:rPr lang="en-US" sz="1500" kern="1200" cap="none" dirty="0">
              <a:latin typeface="Calibri" panose="020F0502020204030204"/>
              <a:ea typeface="+mn-ea"/>
              <a:cs typeface="+mn-cs"/>
            </a:rPr>
            <a:t>; SGLT2i have   shown </a:t>
          </a:r>
          <a:r>
            <a:rPr lang="en-US" sz="1500" b="1" kern="1200" cap="none" dirty="0">
              <a:latin typeface="Calibri" panose="020F0502020204030204"/>
              <a:ea typeface="+mn-ea"/>
              <a:cs typeface="+mn-cs"/>
            </a:rPr>
            <a:t>reduction of liver steatosis and potential on fibrosis</a:t>
          </a:r>
          <a:r>
            <a:rPr lang="en-US" sz="1500" kern="1200" cap="none" dirty="0">
              <a:latin typeface="Calibri" panose="020F0502020204030204"/>
              <a:ea typeface="+mn-ea"/>
              <a:cs typeface="+mn-cs"/>
            </a:rPr>
            <a:t> in patients with T2DM associated to MASLD </a:t>
          </a:r>
          <a:r>
            <a:rPr lang="en-GB" sz="1500" kern="1200" baseline="30000" dirty="0"/>
            <a:t>2, 3</a:t>
          </a:r>
          <a:endParaRPr lang="en-US" sz="1500" kern="1200" cap="none" dirty="0">
            <a:latin typeface="Calibri" panose="020F0502020204030204"/>
            <a:ea typeface="+mn-ea"/>
            <a:cs typeface="+mn-cs"/>
          </a:endParaRPr>
        </a:p>
      </dgm:t>
    </dgm:pt>
    <dgm:pt modelId="{8D5B22CB-5F49-4232-BD8B-EB6D4AEB167E}" type="parTrans" cxnId="{4ED8A175-24A2-4DAF-AA5E-555E3838740F}">
      <dgm:prSet/>
      <dgm:spPr/>
      <dgm:t>
        <a:bodyPr/>
        <a:lstStyle/>
        <a:p>
          <a:endParaRPr lang="en-US"/>
        </a:p>
      </dgm:t>
    </dgm:pt>
    <dgm:pt modelId="{A0240047-84BC-4C5C-BB99-91529E7099CE}" type="sibTrans" cxnId="{4ED8A175-24A2-4DAF-AA5E-555E3838740F}">
      <dgm:prSet/>
      <dgm:spPr/>
      <dgm:t>
        <a:bodyPr/>
        <a:lstStyle/>
        <a:p>
          <a:pPr>
            <a:lnSpc>
              <a:spcPct val="100000"/>
            </a:lnSpc>
          </a:pPr>
          <a:endParaRPr lang="en-US"/>
        </a:p>
      </dgm:t>
    </dgm:pt>
    <dgm:pt modelId="{C682898C-260B-4FE1-8B9B-9129BB3D50E8}" type="pres">
      <dgm:prSet presAssocID="{2FAD9C6D-BD78-4ACC-837B-8D5871D2756B}" presName="root" presStyleCnt="0">
        <dgm:presLayoutVars>
          <dgm:dir/>
          <dgm:resizeHandles val="exact"/>
        </dgm:presLayoutVars>
      </dgm:prSet>
      <dgm:spPr/>
    </dgm:pt>
    <dgm:pt modelId="{5098D5E9-5FF3-41C3-86C9-088F93EC7B01}" type="pres">
      <dgm:prSet presAssocID="{E5B7A8A9-8914-4B65-B08B-94E7ECE048F8}" presName="compNode" presStyleCnt="0"/>
      <dgm:spPr/>
    </dgm:pt>
    <dgm:pt modelId="{46C4D526-E249-4F95-8F47-AF4B8645238C}" type="pres">
      <dgm:prSet presAssocID="{E5B7A8A9-8914-4B65-B08B-94E7ECE048F8}" presName="iconBgRect" presStyleLbl="bgShp" presStyleIdx="0" presStyleCnt="4" custAng="0"/>
      <dgm:spPr>
        <a:prstGeom prst="flowChartConnector">
          <a:avLst/>
        </a:prstGeom>
      </dgm:spPr>
    </dgm:pt>
    <dgm:pt modelId="{14ED8A1C-0915-4AFD-B99D-17D2D0AF0184}" type="pres">
      <dgm:prSet presAssocID="{E5B7A8A9-8914-4B65-B08B-94E7ECE048F8}" presName="iconRect" presStyleLbl="node1" presStyleIdx="0" presStyleCnt="4" custScaleX="116416" custScaleY="110289"/>
      <dgm:spPr>
        <a:blipFill rotWithShape="1">
          <a:blip xmlns:r="http://schemas.openxmlformats.org/officeDocument/2006/relationships" r:embed="rId1"/>
          <a:srcRect/>
          <a:stretch>
            <a:fillRect t="-3000" b="-3000"/>
          </a:stretch>
        </a:blipFill>
      </dgm:spPr>
    </dgm:pt>
    <dgm:pt modelId="{A12FD0DC-53D8-4B38-B231-D13CA2A427B6}" type="pres">
      <dgm:prSet presAssocID="{E5B7A8A9-8914-4B65-B08B-94E7ECE048F8}" presName="spaceRect" presStyleCnt="0"/>
      <dgm:spPr/>
    </dgm:pt>
    <dgm:pt modelId="{7F431CDD-A461-46FC-AB0C-0D282EC7B6D5}" type="pres">
      <dgm:prSet presAssocID="{E5B7A8A9-8914-4B65-B08B-94E7ECE048F8}" presName="textRect" presStyleLbl="revTx" presStyleIdx="0" presStyleCnt="4" custAng="0">
        <dgm:presLayoutVars>
          <dgm:chMax val="1"/>
          <dgm:chPref val="1"/>
        </dgm:presLayoutVars>
      </dgm:prSet>
      <dgm:spPr/>
    </dgm:pt>
    <dgm:pt modelId="{9680DA60-D337-4186-86F2-48C5F2DE7B74}" type="pres">
      <dgm:prSet presAssocID="{99EF5308-8CEC-442E-9669-1FA1D3A33BE3}" presName="sibTrans" presStyleCnt="0"/>
      <dgm:spPr/>
    </dgm:pt>
    <dgm:pt modelId="{6CF3846E-C4A1-4B72-9E67-C985175FE4E4}" type="pres">
      <dgm:prSet presAssocID="{DB3D2AA8-F0EE-4FF2-8A7C-22257DF00C5F}" presName="compNode" presStyleCnt="0"/>
      <dgm:spPr/>
    </dgm:pt>
    <dgm:pt modelId="{10EFC14D-1C2D-4B79-9E2B-46E92573989A}" type="pres">
      <dgm:prSet presAssocID="{DB3D2AA8-F0EE-4FF2-8A7C-22257DF00C5F}" presName="iconBgRect" presStyleLbl="bgShp" presStyleIdx="1" presStyleCnt="4"/>
      <dgm:spPr/>
    </dgm:pt>
    <dgm:pt modelId="{4C38EB0F-FB82-4162-AABB-FE152C94801F}" type="pres">
      <dgm:prSet presAssocID="{DB3D2AA8-F0EE-4FF2-8A7C-22257DF00C5F}" presName="iconRect" presStyleLbl="node1" presStyleIdx="1" presStyleCnt="4" custScaleX="116416" custScaleY="110289"/>
      <dgm:spPr>
        <a:blipFill rotWithShape="1">
          <a:blip xmlns:r="http://schemas.openxmlformats.org/officeDocument/2006/relationships" r:embed="rId2"/>
          <a:srcRect/>
          <a:stretch>
            <a:fillRect t="-3000" b="-3000"/>
          </a:stretch>
        </a:blipFill>
      </dgm:spPr>
    </dgm:pt>
    <dgm:pt modelId="{483B249C-1060-4250-A8EA-5BB9A069499F}" type="pres">
      <dgm:prSet presAssocID="{DB3D2AA8-F0EE-4FF2-8A7C-22257DF00C5F}" presName="spaceRect" presStyleCnt="0"/>
      <dgm:spPr/>
    </dgm:pt>
    <dgm:pt modelId="{D23DCD7F-76B5-4169-85A7-A76ACC407881}" type="pres">
      <dgm:prSet presAssocID="{DB3D2AA8-F0EE-4FF2-8A7C-22257DF00C5F}" presName="textRect" presStyleLbl="revTx" presStyleIdx="1" presStyleCnt="4" custScaleX="126453">
        <dgm:presLayoutVars>
          <dgm:chMax val="1"/>
          <dgm:chPref val="1"/>
        </dgm:presLayoutVars>
      </dgm:prSet>
      <dgm:spPr/>
    </dgm:pt>
    <dgm:pt modelId="{8EC3D4B5-BA86-44B9-9E0D-2133701CD0EA}" type="pres">
      <dgm:prSet presAssocID="{C6152BA6-1778-40A2-9923-740DACAFFFE5}" presName="sibTrans" presStyleCnt="0"/>
      <dgm:spPr/>
    </dgm:pt>
    <dgm:pt modelId="{725FBCBE-F38D-4A4C-BC23-5D663470C185}" type="pres">
      <dgm:prSet presAssocID="{4A90FFF5-23CA-457F-A26E-BAE0C26157F8}" presName="compNode" presStyleCnt="0"/>
      <dgm:spPr/>
    </dgm:pt>
    <dgm:pt modelId="{5B76939A-C8E3-4C3B-91B3-50A761A2C8D3}" type="pres">
      <dgm:prSet presAssocID="{4A90FFF5-23CA-457F-A26E-BAE0C26157F8}" presName="iconBgRect" presStyleLbl="bgShp" presStyleIdx="2" presStyleCnt="4"/>
      <dgm:spPr/>
    </dgm:pt>
    <dgm:pt modelId="{C2C168D4-0175-4BEB-B871-7D9B6A53D3F0}" type="pres">
      <dgm:prSet presAssocID="{4A90FFF5-23CA-457F-A26E-BAE0C26157F8}" presName="iconRect" presStyleLbl="node1" presStyleIdx="2" presStyleCnt="4" custScaleX="116416" custScaleY="110289"/>
      <dgm:spPr>
        <a:blipFill rotWithShape="1">
          <a:blip xmlns:r="http://schemas.openxmlformats.org/officeDocument/2006/relationships" r:embed="rId3"/>
          <a:srcRect/>
          <a:stretch>
            <a:fillRect t="-3000" b="-3000"/>
          </a:stretch>
        </a:blipFill>
      </dgm:spPr>
    </dgm:pt>
    <dgm:pt modelId="{82F2EE53-0C1A-4385-984A-A76A0B038A64}" type="pres">
      <dgm:prSet presAssocID="{4A90FFF5-23CA-457F-A26E-BAE0C26157F8}" presName="spaceRect" presStyleCnt="0"/>
      <dgm:spPr/>
    </dgm:pt>
    <dgm:pt modelId="{3FE449ED-B6ED-4FE6-BCC6-F7C68D47DB90}" type="pres">
      <dgm:prSet presAssocID="{4A90FFF5-23CA-457F-A26E-BAE0C26157F8}" presName="textRect" presStyleLbl="revTx" presStyleIdx="2" presStyleCnt="4" custScaleX="149374">
        <dgm:presLayoutVars>
          <dgm:chMax val="1"/>
          <dgm:chPref val="1"/>
        </dgm:presLayoutVars>
      </dgm:prSet>
      <dgm:spPr/>
    </dgm:pt>
    <dgm:pt modelId="{7A32A44A-BADA-1046-978A-3D2862ACC686}" type="pres">
      <dgm:prSet presAssocID="{3CF9E9A9-BE3D-4199-8A1A-C675495226F2}" presName="sibTrans" presStyleCnt="0"/>
      <dgm:spPr/>
    </dgm:pt>
    <dgm:pt modelId="{EF329415-CC06-9E4C-A794-CE8C6C9185F3}" type="pres">
      <dgm:prSet presAssocID="{ADBE5681-894B-4E41-9786-2FF95D5F7294}" presName="compNode" presStyleCnt="0"/>
      <dgm:spPr/>
    </dgm:pt>
    <dgm:pt modelId="{EBE369C9-3415-C043-82F5-C5694DC2DEB4}" type="pres">
      <dgm:prSet presAssocID="{ADBE5681-894B-4E41-9786-2FF95D5F7294}" presName="iconBgRect" presStyleLbl="bgShp" presStyleIdx="3" presStyleCnt="4"/>
      <dgm:spPr/>
    </dgm:pt>
    <dgm:pt modelId="{352AE257-81E9-F543-A783-E87D52FEF9A2}" type="pres">
      <dgm:prSet presAssocID="{ADBE5681-894B-4E41-9786-2FF95D5F7294}" presName="iconRect" presStyleLbl="node1" presStyleIdx="3" presStyleCnt="4"/>
      <dgm:spPr>
        <a:blipFill rotWithShape="1">
          <a:blip xmlns:r="http://schemas.openxmlformats.org/officeDocument/2006/relationships" r:embed="rId4"/>
          <a:srcRect/>
          <a:stretch>
            <a:fillRect/>
          </a:stretch>
        </a:blipFill>
      </dgm:spPr>
    </dgm:pt>
    <dgm:pt modelId="{D420AD10-7EA6-2C4E-8495-172183873454}" type="pres">
      <dgm:prSet presAssocID="{ADBE5681-894B-4E41-9786-2FF95D5F7294}" presName="spaceRect" presStyleCnt="0"/>
      <dgm:spPr/>
    </dgm:pt>
    <dgm:pt modelId="{65EF7F90-188B-554F-9F2E-CE943F7525C7}" type="pres">
      <dgm:prSet presAssocID="{ADBE5681-894B-4E41-9786-2FF95D5F7294}" presName="textRect" presStyleLbl="revTx" presStyleIdx="3" presStyleCnt="4" custScaleX="113540">
        <dgm:presLayoutVars>
          <dgm:chMax val="1"/>
          <dgm:chPref val="1"/>
        </dgm:presLayoutVars>
      </dgm:prSet>
      <dgm:spPr/>
    </dgm:pt>
  </dgm:ptLst>
  <dgm:cxnLst>
    <dgm:cxn modelId="{B6318E07-C08B-CE47-BE8F-4A92D82BD2A5}" type="presOf" srcId="{2FAD9C6D-BD78-4ACC-837B-8D5871D2756B}" destId="{C682898C-260B-4FE1-8B9B-9129BB3D50E8}" srcOrd="0" destOrd="0" presId="urn:microsoft.com/office/officeart/2018/5/layout/IconCircleLabelList"/>
    <dgm:cxn modelId="{1F945B3F-5C05-AC4F-8AEB-AC5493181481}" type="presOf" srcId="{DB3D2AA8-F0EE-4FF2-8A7C-22257DF00C5F}" destId="{D23DCD7F-76B5-4169-85A7-A76ACC407881}" srcOrd="0" destOrd="0" presId="urn:microsoft.com/office/officeart/2018/5/layout/IconCircleLabelList"/>
    <dgm:cxn modelId="{D90A595E-9FBC-4618-9DF5-B36CDE975B64}" srcId="{2FAD9C6D-BD78-4ACC-837B-8D5871D2756B}" destId="{E5B7A8A9-8914-4B65-B08B-94E7ECE048F8}" srcOrd="0" destOrd="0" parTransId="{150D65D1-7626-4B0E-A732-EC989800A7CF}" sibTransId="{99EF5308-8CEC-442E-9669-1FA1D3A33BE3}"/>
    <dgm:cxn modelId="{4ED8A175-24A2-4DAF-AA5E-555E3838740F}" srcId="{2FAD9C6D-BD78-4ACC-837B-8D5871D2756B}" destId="{ADBE5681-894B-4E41-9786-2FF95D5F7294}" srcOrd="3" destOrd="0" parTransId="{8D5B22CB-5F49-4232-BD8B-EB6D4AEB167E}" sibTransId="{A0240047-84BC-4C5C-BB99-91529E7099CE}"/>
    <dgm:cxn modelId="{BF0AD87F-CD90-40B5-AA02-9A738F967851}" srcId="{2FAD9C6D-BD78-4ACC-837B-8D5871D2756B}" destId="{DB3D2AA8-F0EE-4FF2-8A7C-22257DF00C5F}" srcOrd="1" destOrd="0" parTransId="{AB341526-3ABF-49FB-A5E9-094641B1024D}" sibTransId="{C6152BA6-1778-40A2-9923-740DACAFFFE5}"/>
    <dgm:cxn modelId="{793DD3C3-69FB-4B7C-9446-51A619DE3186}" srcId="{2FAD9C6D-BD78-4ACC-837B-8D5871D2756B}" destId="{4A90FFF5-23CA-457F-A26E-BAE0C26157F8}" srcOrd="2" destOrd="0" parTransId="{AC3AD8C2-8513-4B7B-8573-68935710F170}" sibTransId="{3CF9E9A9-BE3D-4199-8A1A-C675495226F2}"/>
    <dgm:cxn modelId="{595928C9-4520-6F41-B89A-4CBFAFBE4F7C}" type="presOf" srcId="{4A90FFF5-23CA-457F-A26E-BAE0C26157F8}" destId="{3FE449ED-B6ED-4FE6-BCC6-F7C68D47DB90}" srcOrd="0" destOrd="0" presId="urn:microsoft.com/office/officeart/2018/5/layout/IconCircleLabelList"/>
    <dgm:cxn modelId="{0E5816CE-38D7-8C49-BBFA-CA16DA446F80}" type="presOf" srcId="{ADBE5681-894B-4E41-9786-2FF95D5F7294}" destId="{65EF7F90-188B-554F-9F2E-CE943F7525C7}" srcOrd="0" destOrd="0" presId="urn:microsoft.com/office/officeart/2018/5/layout/IconCircleLabelList"/>
    <dgm:cxn modelId="{31CE5CF4-80CA-9944-8ED5-E6BED00C5B31}" type="presOf" srcId="{E5B7A8A9-8914-4B65-B08B-94E7ECE048F8}" destId="{7F431CDD-A461-46FC-AB0C-0D282EC7B6D5}" srcOrd="0" destOrd="0" presId="urn:microsoft.com/office/officeart/2018/5/layout/IconCircleLabelList"/>
    <dgm:cxn modelId="{BEBADBAE-554A-1641-AF16-1AF445328C6D}" type="presParOf" srcId="{C682898C-260B-4FE1-8B9B-9129BB3D50E8}" destId="{5098D5E9-5FF3-41C3-86C9-088F93EC7B01}" srcOrd="0" destOrd="0" presId="urn:microsoft.com/office/officeart/2018/5/layout/IconCircleLabelList"/>
    <dgm:cxn modelId="{E67F7BAA-ED47-1A4A-8C6E-8B51CCEBC18E}" type="presParOf" srcId="{5098D5E9-5FF3-41C3-86C9-088F93EC7B01}" destId="{46C4D526-E249-4F95-8F47-AF4B8645238C}" srcOrd="0" destOrd="0" presId="urn:microsoft.com/office/officeart/2018/5/layout/IconCircleLabelList"/>
    <dgm:cxn modelId="{308302FC-8CE6-D347-B448-B9934D2919A6}" type="presParOf" srcId="{5098D5E9-5FF3-41C3-86C9-088F93EC7B01}" destId="{14ED8A1C-0915-4AFD-B99D-17D2D0AF0184}" srcOrd="1" destOrd="0" presId="urn:microsoft.com/office/officeart/2018/5/layout/IconCircleLabelList"/>
    <dgm:cxn modelId="{28928603-0515-DB44-87C2-0DC10073F47B}" type="presParOf" srcId="{5098D5E9-5FF3-41C3-86C9-088F93EC7B01}" destId="{A12FD0DC-53D8-4B38-B231-D13CA2A427B6}" srcOrd="2" destOrd="0" presId="urn:microsoft.com/office/officeart/2018/5/layout/IconCircleLabelList"/>
    <dgm:cxn modelId="{4485DEB3-F582-B94C-B61A-2B6BBDB47851}" type="presParOf" srcId="{5098D5E9-5FF3-41C3-86C9-088F93EC7B01}" destId="{7F431CDD-A461-46FC-AB0C-0D282EC7B6D5}" srcOrd="3" destOrd="0" presId="urn:microsoft.com/office/officeart/2018/5/layout/IconCircleLabelList"/>
    <dgm:cxn modelId="{1EC676EB-058C-7B41-B44A-458D8A0E24F8}" type="presParOf" srcId="{C682898C-260B-4FE1-8B9B-9129BB3D50E8}" destId="{9680DA60-D337-4186-86F2-48C5F2DE7B74}" srcOrd="1" destOrd="0" presId="urn:microsoft.com/office/officeart/2018/5/layout/IconCircleLabelList"/>
    <dgm:cxn modelId="{28028830-9CDC-AE49-BA47-C316D36BB132}" type="presParOf" srcId="{C682898C-260B-4FE1-8B9B-9129BB3D50E8}" destId="{6CF3846E-C4A1-4B72-9E67-C985175FE4E4}" srcOrd="2" destOrd="0" presId="urn:microsoft.com/office/officeart/2018/5/layout/IconCircleLabelList"/>
    <dgm:cxn modelId="{CC27D6F4-0BCB-CE42-849A-E21711DBB76B}" type="presParOf" srcId="{6CF3846E-C4A1-4B72-9E67-C985175FE4E4}" destId="{10EFC14D-1C2D-4B79-9E2B-46E92573989A}" srcOrd="0" destOrd="0" presId="urn:microsoft.com/office/officeart/2018/5/layout/IconCircleLabelList"/>
    <dgm:cxn modelId="{6220BDB5-ED01-2D45-A76C-BA3FD357DC7E}" type="presParOf" srcId="{6CF3846E-C4A1-4B72-9E67-C985175FE4E4}" destId="{4C38EB0F-FB82-4162-AABB-FE152C94801F}" srcOrd="1" destOrd="0" presId="urn:microsoft.com/office/officeart/2018/5/layout/IconCircleLabelList"/>
    <dgm:cxn modelId="{7C4F5497-E193-9D4E-9BC7-8984B1C16F75}" type="presParOf" srcId="{6CF3846E-C4A1-4B72-9E67-C985175FE4E4}" destId="{483B249C-1060-4250-A8EA-5BB9A069499F}" srcOrd="2" destOrd="0" presId="urn:microsoft.com/office/officeart/2018/5/layout/IconCircleLabelList"/>
    <dgm:cxn modelId="{16C4AC85-7420-A74F-B1CD-076DA9F7AB8F}" type="presParOf" srcId="{6CF3846E-C4A1-4B72-9E67-C985175FE4E4}" destId="{D23DCD7F-76B5-4169-85A7-A76ACC407881}" srcOrd="3" destOrd="0" presId="urn:microsoft.com/office/officeart/2018/5/layout/IconCircleLabelList"/>
    <dgm:cxn modelId="{C051CA23-45D7-EA4A-91B6-6BBFF172C5C1}" type="presParOf" srcId="{C682898C-260B-4FE1-8B9B-9129BB3D50E8}" destId="{8EC3D4B5-BA86-44B9-9E0D-2133701CD0EA}" srcOrd="3" destOrd="0" presId="urn:microsoft.com/office/officeart/2018/5/layout/IconCircleLabelList"/>
    <dgm:cxn modelId="{61AB394B-3E6D-6844-8E14-D9FA356CFDB9}" type="presParOf" srcId="{C682898C-260B-4FE1-8B9B-9129BB3D50E8}" destId="{725FBCBE-F38D-4A4C-BC23-5D663470C185}" srcOrd="4" destOrd="0" presId="urn:microsoft.com/office/officeart/2018/5/layout/IconCircleLabelList"/>
    <dgm:cxn modelId="{84405584-DB38-D44D-B5C1-F21640B16444}" type="presParOf" srcId="{725FBCBE-F38D-4A4C-BC23-5D663470C185}" destId="{5B76939A-C8E3-4C3B-91B3-50A761A2C8D3}" srcOrd="0" destOrd="0" presId="urn:microsoft.com/office/officeart/2018/5/layout/IconCircleLabelList"/>
    <dgm:cxn modelId="{C2D04DC9-3B97-544A-B2F4-491377D52231}" type="presParOf" srcId="{725FBCBE-F38D-4A4C-BC23-5D663470C185}" destId="{C2C168D4-0175-4BEB-B871-7D9B6A53D3F0}" srcOrd="1" destOrd="0" presId="urn:microsoft.com/office/officeart/2018/5/layout/IconCircleLabelList"/>
    <dgm:cxn modelId="{0884FC5D-6704-F449-A9B4-489ACF902378}" type="presParOf" srcId="{725FBCBE-F38D-4A4C-BC23-5D663470C185}" destId="{82F2EE53-0C1A-4385-984A-A76A0B038A64}" srcOrd="2" destOrd="0" presId="urn:microsoft.com/office/officeart/2018/5/layout/IconCircleLabelList"/>
    <dgm:cxn modelId="{E3A182F2-9B70-074A-AF05-8FEBDD974EBC}" type="presParOf" srcId="{725FBCBE-F38D-4A4C-BC23-5D663470C185}" destId="{3FE449ED-B6ED-4FE6-BCC6-F7C68D47DB90}" srcOrd="3" destOrd="0" presId="urn:microsoft.com/office/officeart/2018/5/layout/IconCircleLabelList"/>
    <dgm:cxn modelId="{6DC352C0-A939-AA4B-BF86-A6FC6ECF5DEE}" type="presParOf" srcId="{C682898C-260B-4FE1-8B9B-9129BB3D50E8}" destId="{7A32A44A-BADA-1046-978A-3D2862ACC686}" srcOrd="5" destOrd="0" presId="urn:microsoft.com/office/officeart/2018/5/layout/IconCircleLabelList"/>
    <dgm:cxn modelId="{0E294965-1EC5-014F-91F2-B018C568566D}" type="presParOf" srcId="{C682898C-260B-4FE1-8B9B-9129BB3D50E8}" destId="{EF329415-CC06-9E4C-A794-CE8C6C9185F3}" srcOrd="6" destOrd="0" presId="urn:microsoft.com/office/officeart/2018/5/layout/IconCircleLabelList"/>
    <dgm:cxn modelId="{945B7E9D-D5E4-B24D-B43E-2EC30DFBEE6E}" type="presParOf" srcId="{EF329415-CC06-9E4C-A794-CE8C6C9185F3}" destId="{EBE369C9-3415-C043-82F5-C5694DC2DEB4}" srcOrd="0" destOrd="0" presId="urn:microsoft.com/office/officeart/2018/5/layout/IconCircleLabelList"/>
    <dgm:cxn modelId="{B2C130AA-910D-C243-9BFA-85C8F554ADDD}" type="presParOf" srcId="{EF329415-CC06-9E4C-A794-CE8C6C9185F3}" destId="{352AE257-81E9-F543-A783-E87D52FEF9A2}" srcOrd="1" destOrd="0" presId="urn:microsoft.com/office/officeart/2018/5/layout/IconCircleLabelList"/>
    <dgm:cxn modelId="{343181CF-3CD2-4649-8766-485CCEA3669D}" type="presParOf" srcId="{EF329415-CC06-9E4C-A794-CE8C6C9185F3}" destId="{D420AD10-7EA6-2C4E-8495-172183873454}" srcOrd="2" destOrd="0" presId="urn:microsoft.com/office/officeart/2018/5/layout/IconCircleLabelList"/>
    <dgm:cxn modelId="{5BF923BB-8493-9343-BA5D-09CB615CD49E}" type="presParOf" srcId="{EF329415-CC06-9E4C-A794-CE8C6C9185F3}" destId="{65EF7F90-188B-554F-9F2E-CE943F7525C7}"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780B80-1CC2-4B76-A71E-4EDDACB9D5DC}" type="doc">
      <dgm:prSet loTypeId="urn:microsoft.com/office/officeart/2005/8/layout/arrow4" loCatId="List" qsTypeId="urn:microsoft.com/office/officeart/2005/8/quickstyle/simple5" qsCatId="simple" csTypeId="urn:microsoft.com/office/officeart/2005/8/colors/colorful3" csCatId="colorful" phldr="1"/>
      <dgm:spPr/>
      <dgm:t>
        <a:bodyPr/>
        <a:lstStyle/>
        <a:p>
          <a:endParaRPr lang="it-IT"/>
        </a:p>
      </dgm:t>
    </dgm:pt>
    <dgm:pt modelId="{0292C73D-982A-400C-BC91-5E8E57EAFFE5}">
      <dgm:prSet phldrT="[Testo]" custT="1"/>
      <dgm:spPr/>
      <dgm:t>
        <a:bodyPr/>
        <a:lstStyle/>
        <a:p>
          <a:pPr algn="ctr"/>
          <a:r>
            <a:rPr lang="en-US" sz="3600" b="1"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STRENGHTS</a:t>
          </a:r>
        </a:p>
      </dgm:t>
    </dgm:pt>
    <dgm:pt modelId="{07D446EB-A6E1-4E10-841A-C3A8F133F5DC}" type="parTrans" cxnId="{D2F604C5-877D-4D83-8700-D99DA52CD998}">
      <dgm:prSet/>
      <dgm:spPr/>
      <dgm:t>
        <a:bodyPr/>
        <a:lstStyle/>
        <a:p>
          <a:endParaRPr lang="it-IT"/>
        </a:p>
      </dgm:t>
    </dgm:pt>
    <dgm:pt modelId="{111FC1C1-E5F3-47A3-8AB4-7B11CA28DDB9}" type="sibTrans" cxnId="{D2F604C5-877D-4D83-8700-D99DA52CD998}">
      <dgm:prSet/>
      <dgm:spPr/>
      <dgm:t>
        <a:bodyPr/>
        <a:lstStyle/>
        <a:p>
          <a:endParaRPr lang="it-IT"/>
        </a:p>
      </dgm:t>
    </dgm:pt>
    <dgm:pt modelId="{F911E105-A196-472B-8572-94A29C22716F}">
      <dgm:prSet phldrT="[Testo]" custT="1"/>
      <dgm:spPr/>
      <dgm:t>
        <a:bodyPr/>
        <a:lstStyle/>
        <a:p>
          <a:pPr algn="ctr">
            <a:buFont typeface="Arial" panose="020B0604020202020204" pitchFamily="34" charset="0"/>
            <a:buNone/>
          </a:pPr>
          <a:r>
            <a:rPr lang="en-US" sz="2000" b="0" noProof="0">
              <a:solidFill>
                <a:schemeClr val="tx1"/>
              </a:solidFill>
              <a:latin typeface="Calibri" panose="020F0502020204030204" pitchFamily="34" charset="0"/>
              <a:ea typeface="Calibri" panose="020F0502020204030204" pitchFamily="34" charset="0"/>
              <a:cs typeface="Calibri" panose="020F0502020204030204" pitchFamily="34" charset="0"/>
            </a:rPr>
            <a:t>Prospective study</a:t>
          </a:r>
          <a:endParaRPr lang="en-US" sz="2000" b="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F22E62A6-FF71-48D8-9617-42659B9AA3D1}" type="parTrans" cxnId="{F476AD68-FB66-4F79-8BFB-6802FE974D39}">
      <dgm:prSet/>
      <dgm:spPr/>
      <dgm:t>
        <a:bodyPr/>
        <a:lstStyle/>
        <a:p>
          <a:endParaRPr lang="it-IT"/>
        </a:p>
      </dgm:t>
    </dgm:pt>
    <dgm:pt modelId="{74148BBC-8B73-40C7-8FF4-0F76C4C1B135}" type="sibTrans" cxnId="{F476AD68-FB66-4F79-8BFB-6802FE974D39}">
      <dgm:prSet/>
      <dgm:spPr/>
      <dgm:t>
        <a:bodyPr/>
        <a:lstStyle/>
        <a:p>
          <a:endParaRPr lang="it-IT"/>
        </a:p>
      </dgm:t>
    </dgm:pt>
    <dgm:pt modelId="{9AD595C1-3005-40B9-823F-3D0D704AF3EF}">
      <dgm:prSet phldrT="[Testo]" custT="1"/>
      <dgm:spPr/>
      <dgm:t>
        <a:bodyPr/>
        <a:lstStyle/>
        <a:p>
          <a:pPr algn="ctr">
            <a:buFont typeface="Arial" panose="020B0604020202020204" pitchFamily="34" charset="0"/>
            <a:buNone/>
          </a:pPr>
          <a:r>
            <a:rPr lang="en-US" sz="2000" b="0" noProof="0" dirty="0">
              <a:solidFill>
                <a:schemeClr val="tx1"/>
              </a:solidFill>
              <a:latin typeface="Calibri" panose="020F0502020204030204" pitchFamily="34" charset="0"/>
              <a:ea typeface="Calibri" panose="020F0502020204030204" pitchFamily="34" charset="0"/>
              <a:cs typeface="Calibri" panose="020F0502020204030204" pitchFamily="34" charset="0"/>
            </a:rPr>
            <a:t>Multimodal approach</a:t>
          </a:r>
        </a:p>
      </dgm:t>
    </dgm:pt>
    <dgm:pt modelId="{EF5614E6-273A-41D4-AA8B-7CB79D58E78E}" type="parTrans" cxnId="{A069BC34-0153-4A56-A3AC-4FE6D4B5FE99}">
      <dgm:prSet/>
      <dgm:spPr/>
      <dgm:t>
        <a:bodyPr/>
        <a:lstStyle/>
        <a:p>
          <a:endParaRPr lang="it-IT"/>
        </a:p>
      </dgm:t>
    </dgm:pt>
    <dgm:pt modelId="{D4279960-39F8-4870-BCE9-8881EB4E5E12}" type="sibTrans" cxnId="{A069BC34-0153-4A56-A3AC-4FE6D4B5FE99}">
      <dgm:prSet/>
      <dgm:spPr/>
      <dgm:t>
        <a:bodyPr/>
        <a:lstStyle/>
        <a:p>
          <a:endParaRPr lang="it-IT"/>
        </a:p>
      </dgm:t>
    </dgm:pt>
    <dgm:pt modelId="{082ED9C9-6FA6-4115-BD29-578832717E5B}">
      <dgm:prSet phldrT="[Testo]" custT="1"/>
      <dgm:spPr/>
      <dgm:t>
        <a:bodyPr/>
        <a:lstStyle/>
        <a:p>
          <a:pPr algn="ctr">
            <a:buFont typeface="Arial" panose="020B0604020202020204" pitchFamily="34" charset="0"/>
            <a:buNone/>
          </a:pPr>
          <a:r>
            <a:rPr lang="en-US" sz="2000" b="0" noProof="0">
              <a:solidFill>
                <a:schemeClr val="tx1"/>
              </a:solidFill>
              <a:latin typeface="Calibri" panose="020F0502020204030204" pitchFamily="34" charset="0"/>
              <a:ea typeface="Calibri" panose="020F0502020204030204" pitchFamily="34" charset="0"/>
              <a:cs typeface="Calibri" panose="020F0502020204030204" pitchFamily="34" charset="0"/>
            </a:rPr>
            <a:t>Clinically representative sample</a:t>
          </a:r>
          <a:endParaRPr lang="en-US" sz="2000" b="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7BE39E2D-DA5A-4C0D-B18A-9ED2DD7FB2C1}" type="parTrans" cxnId="{0AD1EF68-D509-4701-A7CD-1F59B795C389}">
      <dgm:prSet/>
      <dgm:spPr/>
      <dgm:t>
        <a:bodyPr/>
        <a:lstStyle/>
        <a:p>
          <a:endParaRPr lang="it-IT"/>
        </a:p>
      </dgm:t>
    </dgm:pt>
    <dgm:pt modelId="{FCDCAA40-8F61-4198-B279-9156C3F00DCC}" type="sibTrans" cxnId="{0AD1EF68-D509-4701-A7CD-1F59B795C389}">
      <dgm:prSet/>
      <dgm:spPr/>
      <dgm:t>
        <a:bodyPr/>
        <a:lstStyle/>
        <a:p>
          <a:endParaRPr lang="it-IT"/>
        </a:p>
      </dgm:t>
    </dgm:pt>
    <dgm:pt modelId="{A4960A13-5339-4D3D-ACB2-8D7DD42118CB}">
      <dgm:prSet phldrT="[Testo]" custT="1"/>
      <dgm:spPr/>
      <dgm:t>
        <a:bodyPr/>
        <a:lstStyle/>
        <a:p>
          <a:pPr algn="ctr">
            <a:buFont typeface="Arial" panose="020B0604020202020204" pitchFamily="34" charset="0"/>
            <a:buNone/>
          </a:pPr>
          <a:endParaRPr lang="en-US" sz="2000" b="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7A8B2797-89AC-4209-8B78-A9E03F239453}" type="parTrans" cxnId="{846D29B1-15D2-4911-B4A4-325DC90B7B6D}">
      <dgm:prSet/>
      <dgm:spPr/>
      <dgm:t>
        <a:bodyPr/>
        <a:lstStyle/>
        <a:p>
          <a:endParaRPr lang="it-IT"/>
        </a:p>
      </dgm:t>
    </dgm:pt>
    <dgm:pt modelId="{939751CF-F3AF-40E9-A98E-3075406DC4E3}" type="sibTrans" cxnId="{846D29B1-15D2-4911-B4A4-325DC90B7B6D}">
      <dgm:prSet/>
      <dgm:spPr/>
      <dgm:t>
        <a:bodyPr/>
        <a:lstStyle/>
        <a:p>
          <a:endParaRPr lang="it-IT"/>
        </a:p>
      </dgm:t>
    </dgm:pt>
    <dgm:pt modelId="{CCCBCAC0-C974-4A46-A24A-03606C9423A8}">
      <dgm:prSet phldrT="[Testo]" custT="1"/>
      <dgm:spPr/>
      <dgm:t>
        <a:bodyPr/>
        <a:lstStyle/>
        <a:p>
          <a:pPr algn="ctr">
            <a:buFont typeface="Arial" panose="020B0604020202020204" pitchFamily="34" charset="0"/>
            <a:buNone/>
          </a:pPr>
          <a:endParaRPr lang="en-US" sz="2000" b="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dgm:t>
    </dgm:pt>
    <dgm:pt modelId="{31DDE524-F094-44C8-A6B7-1590B44D5DEA}" type="parTrans" cxnId="{0F3B28A6-089B-43C4-84C6-E46EF5E698E7}">
      <dgm:prSet/>
      <dgm:spPr/>
      <dgm:t>
        <a:bodyPr/>
        <a:lstStyle/>
        <a:p>
          <a:endParaRPr lang="it-IT"/>
        </a:p>
      </dgm:t>
    </dgm:pt>
    <dgm:pt modelId="{3AB1DA92-83DA-48AD-8E41-9D66FC1F9E95}" type="sibTrans" cxnId="{0F3B28A6-089B-43C4-84C6-E46EF5E698E7}">
      <dgm:prSet/>
      <dgm:spPr/>
      <dgm:t>
        <a:bodyPr/>
        <a:lstStyle/>
        <a:p>
          <a:endParaRPr lang="it-IT"/>
        </a:p>
      </dgm:t>
    </dgm:pt>
    <dgm:pt modelId="{067B2685-3D87-4E85-85C4-2E8F2F5B6789}">
      <dgm:prSet phldrT="[Testo]" custT="1"/>
      <dgm:spPr/>
      <dgm:t>
        <a:bodyPr/>
        <a:lstStyle/>
        <a:p>
          <a:pPr algn="ctr">
            <a:buNone/>
          </a:pPr>
          <a:r>
            <a:rPr lang="en-US" sz="3600" b="1"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LIMITATIONS</a:t>
          </a:r>
        </a:p>
      </dgm:t>
    </dgm:pt>
    <dgm:pt modelId="{B894D292-9E06-49EA-9F43-2A6AC9DA642F}" type="sibTrans" cxnId="{CC392F10-F87C-4EBF-A0DB-D1870911F338}">
      <dgm:prSet/>
      <dgm:spPr/>
      <dgm:t>
        <a:bodyPr/>
        <a:lstStyle/>
        <a:p>
          <a:endParaRPr lang="it-IT"/>
        </a:p>
      </dgm:t>
    </dgm:pt>
    <dgm:pt modelId="{F849497A-8D3F-45C6-9971-7DAEBE94EA57}" type="parTrans" cxnId="{CC392F10-F87C-4EBF-A0DB-D1870911F338}">
      <dgm:prSet/>
      <dgm:spPr/>
      <dgm:t>
        <a:bodyPr/>
        <a:lstStyle/>
        <a:p>
          <a:endParaRPr lang="it-IT"/>
        </a:p>
      </dgm:t>
    </dgm:pt>
    <dgm:pt modelId="{C9477490-E9A4-4D45-A544-590177C00E84}">
      <dgm:prSet phldrT="[Testo]" custT="1"/>
      <dgm:spPr/>
      <dgm:t>
        <a:bodyPr/>
        <a:lstStyle/>
        <a:p>
          <a:pPr algn="ctr">
            <a:buNone/>
          </a:pPr>
          <a:r>
            <a:rPr lang="en-US" sz="2000" b="0" kern="1200" noProof="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Non-randomized study</a:t>
          </a: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dgm:t>
    </dgm:pt>
    <dgm:pt modelId="{DDE318FF-B63E-4FDC-9544-28EBF55328E2}" type="sibTrans" cxnId="{1B669EAF-79BA-4288-9171-C7C82CBD2242}">
      <dgm:prSet/>
      <dgm:spPr/>
      <dgm:t>
        <a:bodyPr/>
        <a:lstStyle/>
        <a:p>
          <a:endParaRPr lang="it-IT"/>
        </a:p>
      </dgm:t>
    </dgm:pt>
    <dgm:pt modelId="{BCF96EB7-20AC-49B9-8D98-BDD4FF7711C4}" type="parTrans" cxnId="{1B669EAF-79BA-4288-9171-C7C82CBD2242}">
      <dgm:prSet/>
      <dgm:spPr/>
      <dgm:t>
        <a:bodyPr/>
        <a:lstStyle/>
        <a:p>
          <a:endParaRPr lang="it-IT"/>
        </a:p>
      </dgm:t>
    </dgm:pt>
    <dgm:pt modelId="{704F9891-34C7-4351-B6DC-2C5A48F4BD9B}">
      <dgm:prSet phldrT="[Testo]" custT="1"/>
      <dgm:spPr/>
      <dgm:t>
        <a:bodyPr/>
        <a:lstStyle/>
        <a:p>
          <a:pPr algn="ctr">
            <a:buNone/>
          </a:pP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dgm:t>
    </dgm:pt>
    <dgm:pt modelId="{8B181439-A577-49A6-965C-4CEDD0AFA1B6}" type="sibTrans" cxnId="{46EAE8C5-EA1E-435D-B82E-84B33486D2F2}">
      <dgm:prSet/>
      <dgm:spPr/>
      <dgm:t>
        <a:bodyPr/>
        <a:lstStyle/>
        <a:p>
          <a:endParaRPr lang="it-IT"/>
        </a:p>
      </dgm:t>
    </dgm:pt>
    <dgm:pt modelId="{E630635C-223E-4BEE-AF5E-FEA012A96855}" type="parTrans" cxnId="{46EAE8C5-EA1E-435D-B82E-84B33486D2F2}">
      <dgm:prSet/>
      <dgm:spPr/>
      <dgm:t>
        <a:bodyPr/>
        <a:lstStyle/>
        <a:p>
          <a:endParaRPr lang="it-IT"/>
        </a:p>
      </dgm:t>
    </dgm:pt>
    <dgm:pt modelId="{38373AC0-A37B-44B0-A9EF-842CAF3DB2A0}">
      <dgm:prSet phldrT="[Testo]" custT="1"/>
      <dgm:spPr/>
      <dgm:t>
        <a:bodyPr/>
        <a:lstStyle/>
        <a:p>
          <a:pPr algn="ctr">
            <a:buNone/>
          </a:pPr>
          <a:r>
            <a:rPr lang="en-US" sz="2000" b="0" kern="1200" noProof="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Monocentric study</a:t>
          </a: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dgm:t>
    </dgm:pt>
    <dgm:pt modelId="{2B330587-E1D8-4349-BC87-2801C331C91F}" type="sibTrans" cxnId="{DEB0D390-A39F-4991-B65C-71F66E9379F2}">
      <dgm:prSet/>
      <dgm:spPr/>
      <dgm:t>
        <a:bodyPr/>
        <a:lstStyle/>
        <a:p>
          <a:endParaRPr lang="it-IT"/>
        </a:p>
      </dgm:t>
    </dgm:pt>
    <dgm:pt modelId="{B91FF798-C255-4D05-872B-ACCC94E3FF85}" type="parTrans" cxnId="{DEB0D390-A39F-4991-B65C-71F66E9379F2}">
      <dgm:prSet/>
      <dgm:spPr/>
      <dgm:t>
        <a:bodyPr/>
        <a:lstStyle/>
        <a:p>
          <a:endParaRPr lang="it-IT"/>
        </a:p>
      </dgm:t>
    </dgm:pt>
    <dgm:pt modelId="{A9E0FD8A-7B33-406E-8729-BBF449D75EF7}">
      <dgm:prSet phldrT="[Testo]" custT="1"/>
      <dgm:spPr/>
      <dgm:t>
        <a:bodyPr/>
        <a:lstStyle/>
        <a:p>
          <a:pPr algn="ctr">
            <a:buNone/>
          </a:pP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dgm:t>
    </dgm:pt>
    <dgm:pt modelId="{0E9738DA-C47A-458D-9BE1-6EBAC1F829A3}" type="sibTrans" cxnId="{7A18D923-3C2E-44FD-AC8D-D76F5AA896E8}">
      <dgm:prSet/>
      <dgm:spPr/>
      <dgm:t>
        <a:bodyPr/>
        <a:lstStyle/>
        <a:p>
          <a:endParaRPr lang="it-IT"/>
        </a:p>
      </dgm:t>
    </dgm:pt>
    <dgm:pt modelId="{62086E16-9D24-417C-BF9E-CAF14B5F9FC5}" type="parTrans" cxnId="{7A18D923-3C2E-44FD-AC8D-D76F5AA896E8}">
      <dgm:prSet/>
      <dgm:spPr/>
      <dgm:t>
        <a:bodyPr/>
        <a:lstStyle/>
        <a:p>
          <a:endParaRPr lang="it-IT"/>
        </a:p>
      </dgm:t>
    </dgm:pt>
    <dgm:pt modelId="{B6F652E9-F73F-44CB-8877-75D591311623}">
      <dgm:prSet phldrT="[Testo]" custT="1"/>
      <dgm:spPr/>
      <dgm:t>
        <a:bodyPr/>
        <a:lstStyle/>
        <a:p>
          <a:pPr algn="ctr">
            <a:buNone/>
          </a:pPr>
          <a:r>
            <a:rPr lang="en-US" sz="2000" b="0" kern="1200" noProof="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Short follow-up time</a:t>
          </a: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dgm:t>
    </dgm:pt>
    <dgm:pt modelId="{84F4AC89-36B1-4CCC-B486-C1E5BD4C48CE}" type="sibTrans" cxnId="{ED4C6A3B-AAF5-42BD-AA5E-6431A28ED0CE}">
      <dgm:prSet/>
      <dgm:spPr/>
      <dgm:t>
        <a:bodyPr/>
        <a:lstStyle/>
        <a:p>
          <a:endParaRPr lang="it-IT"/>
        </a:p>
      </dgm:t>
    </dgm:pt>
    <dgm:pt modelId="{441A087B-7592-4DF9-A590-41A7283189C2}" type="parTrans" cxnId="{ED4C6A3B-AAF5-42BD-AA5E-6431A28ED0CE}">
      <dgm:prSet/>
      <dgm:spPr/>
      <dgm:t>
        <a:bodyPr/>
        <a:lstStyle/>
        <a:p>
          <a:endParaRPr lang="it-IT"/>
        </a:p>
      </dgm:t>
    </dgm:pt>
    <dgm:pt modelId="{1AC20E2C-5F43-BB40-84AF-B0821BE103A9}" type="pres">
      <dgm:prSet presAssocID="{62780B80-1CC2-4B76-A71E-4EDDACB9D5DC}" presName="compositeShape" presStyleCnt="0">
        <dgm:presLayoutVars>
          <dgm:chMax val="2"/>
          <dgm:dir/>
          <dgm:resizeHandles val="exact"/>
        </dgm:presLayoutVars>
      </dgm:prSet>
      <dgm:spPr/>
    </dgm:pt>
    <dgm:pt modelId="{9A242660-0331-3B41-84F9-B6525ECC6B47}" type="pres">
      <dgm:prSet presAssocID="{0292C73D-982A-400C-BC91-5E8E57EAFFE5}" presName="upArrow" presStyleLbl="node1" presStyleIdx="0" presStyleCnt="2" custScaleX="130724" custScaleY="166382" custLinFactNeighborX="2634" custLinFactNeighborY="22900"/>
      <dgm:spPr>
        <a:gradFill rotWithShape="0">
          <a:gsLst>
            <a:gs pos="0">
              <a:srgbClr val="00B345"/>
            </a:gs>
            <a:gs pos="27000">
              <a:srgbClr val="00B345"/>
            </a:gs>
            <a:gs pos="100000">
              <a:srgbClr val="D5CB4B"/>
            </a:gs>
            <a:gs pos="100000">
              <a:srgbClr val="D5CB4B"/>
            </a:gs>
          </a:gsLst>
          <a:lin ang="5400000" scaled="0"/>
        </a:gradFill>
        <a:ln>
          <a:noFill/>
        </a:ln>
        <a:effectLst>
          <a:outerShdw blurRad="385916" dist="635449" dir="18660000" sx="81637" sy="81637" algn="ctr" rotWithShape="0">
            <a:srgbClr val="000000">
              <a:alpha val="23186"/>
            </a:srgbClr>
          </a:outerShdw>
        </a:effectLst>
      </dgm:spPr>
    </dgm:pt>
    <dgm:pt modelId="{5DD9C9F8-D578-204B-8D93-739AABE2830B}" type="pres">
      <dgm:prSet presAssocID="{0292C73D-982A-400C-BC91-5E8E57EAFFE5}" presName="upArrowText" presStyleLbl="revTx" presStyleIdx="0" presStyleCnt="2" custScaleX="58947" custLinFactNeighborX="-73005" custLinFactNeighborY="34069">
        <dgm:presLayoutVars>
          <dgm:chMax val="0"/>
          <dgm:bulletEnabled val="1"/>
        </dgm:presLayoutVars>
      </dgm:prSet>
      <dgm:spPr/>
    </dgm:pt>
    <dgm:pt modelId="{5C9E1C22-790B-9948-B450-9952AE55E8E7}" type="pres">
      <dgm:prSet presAssocID="{067B2685-3D87-4E85-85C4-2E8F2F5B6789}" presName="downArrow" presStyleLbl="node1" presStyleIdx="1" presStyleCnt="2" custScaleX="140710" custScaleY="173366" custLinFactX="42547" custLinFactNeighborX="100000" custLinFactNeighborY="-34937"/>
      <dgm:spPr>
        <a:gradFill rotWithShape="0">
          <a:gsLst>
            <a:gs pos="92000">
              <a:srgbClr val="F89742"/>
            </a:gs>
            <a:gs pos="100000">
              <a:srgbClr val="F89742"/>
            </a:gs>
            <a:gs pos="0">
              <a:srgbClr val="D5CB4B"/>
            </a:gs>
          </a:gsLst>
          <a:lin ang="5400000" scaled="0"/>
        </a:gradFill>
        <a:effectLst>
          <a:outerShdw blurRad="384039" dist="957586" dir="2220000" sx="77000" sy="77000" algn="ctr" rotWithShape="0">
            <a:srgbClr val="000000">
              <a:alpha val="17316"/>
            </a:srgbClr>
          </a:outerShdw>
        </a:effectLst>
      </dgm:spPr>
    </dgm:pt>
    <dgm:pt modelId="{A390A9DF-1961-0147-8E03-3F11C7904389}" type="pres">
      <dgm:prSet presAssocID="{067B2685-3D87-4E85-85C4-2E8F2F5B6789}" presName="downArrowText" presStyleLbl="revTx" presStyleIdx="1" presStyleCnt="2" custScaleX="52996" custScaleY="87743" custLinFactNeighborX="-9053" custLinFactNeighborY="-22324">
        <dgm:presLayoutVars>
          <dgm:chMax val="0"/>
          <dgm:bulletEnabled val="1"/>
        </dgm:presLayoutVars>
      </dgm:prSet>
      <dgm:spPr/>
    </dgm:pt>
  </dgm:ptLst>
  <dgm:cxnLst>
    <dgm:cxn modelId="{CC392F10-F87C-4EBF-A0DB-D1870911F338}" srcId="{62780B80-1CC2-4B76-A71E-4EDDACB9D5DC}" destId="{067B2685-3D87-4E85-85C4-2E8F2F5B6789}" srcOrd="1" destOrd="0" parTransId="{F849497A-8D3F-45C6-9971-7DAEBE94EA57}" sibTransId="{B894D292-9E06-49EA-9F43-2A6AC9DA642F}"/>
    <dgm:cxn modelId="{A56E0A14-5D6E-AC4E-99CB-D7ADE1DFA625}" type="presOf" srcId="{A9E0FD8A-7B33-406E-8729-BBF449D75EF7}" destId="{A390A9DF-1961-0147-8E03-3F11C7904389}" srcOrd="0" destOrd="4" presId="urn:microsoft.com/office/officeart/2005/8/layout/arrow4"/>
    <dgm:cxn modelId="{7D8F6516-33B4-DF45-9485-9AD94A690643}" type="presOf" srcId="{082ED9C9-6FA6-4115-BD29-578832717E5B}" destId="{5DD9C9F8-D578-204B-8D93-739AABE2830B}" srcOrd="0" destOrd="5" presId="urn:microsoft.com/office/officeart/2005/8/layout/arrow4"/>
    <dgm:cxn modelId="{50C03A17-159D-F649-BE1E-621F9BE41AE4}" type="presOf" srcId="{C9477490-E9A4-4D45-A544-590177C00E84}" destId="{A390A9DF-1961-0147-8E03-3F11C7904389}" srcOrd="0" destOrd="1" presId="urn:microsoft.com/office/officeart/2005/8/layout/arrow4"/>
    <dgm:cxn modelId="{D2B31A20-971E-B547-A4B1-D42ECCBD317B}" type="presOf" srcId="{B6F652E9-F73F-44CB-8877-75D591311623}" destId="{A390A9DF-1961-0147-8E03-3F11C7904389}" srcOrd="0" destOrd="5" presId="urn:microsoft.com/office/officeart/2005/8/layout/arrow4"/>
    <dgm:cxn modelId="{7A18D923-3C2E-44FD-AC8D-D76F5AA896E8}" srcId="{067B2685-3D87-4E85-85C4-2E8F2F5B6789}" destId="{A9E0FD8A-7B33-406E-8729-BBF449D75EF7}" srcOrd="3" destOrd="0" parTransId="{62086E16-9D24-417C-BF9E-CAF14B5F9FC5}" sibTransId="{0E9738DA-C47A-458D-9BE1-6EBAC1F829A3}"/>
    <dgm:cxn modelId="{A069BC34-0153-4A56-A3AC-4FE6D4B5FE99}" srcId="{0292C73D-982A-400C-BC91-5E8E57EAFFE5}" destId="{9AD595C1-3005-40B9-823F-3D0D704AF3EF}" srcOrd="2" destOrd="0" parTransId="{EF5614E6-273A-41D4-AA8B-7CB79D58E78E}" sibTransId="{D4279960-39F8-4870-BCE9-8881EB4E5E12}"/>
    <dgm:cxn modelId="{ED4C6A3B-AAF5-42BD-AA5E-6431A28ED0CE}" srcId="{067B2685-3D87-4E85-85C4-2E8F2F5B6789}" destId="{B6F652E9-F73F-44CB-8877-75D591311623}" srcOrd="4" destOrd="0" parTransId="{441A087B-7592-4DF9-A590-41A7283189C2}" sibTransId="{84F4AC89-36B1-4CCC-B486-C1E5BD4C48CE}"/>
    <dgm:cxn modelId="{F476AD68-FB66-4F79-8BFB-6802FE974D39}" srcId="{0292C73D-982A-400C-BC91-5E8E57EAFFE5}" destId="{F911E105-A196-472B-8572-94A29C22716F}" srcOrd="0" destOrd="0" parTransId="{F22E62A6-FF71-48D8-9617-42659B9AA3D1}" sibTransId="{74148BBC-8B73-40C7-8FF4-0F76C4C1B135}"/>
    <dgm:cxn modelId="{0AD1EF68-D509-4701-A7CD-1F59B795C389}" srcId="{0292C73D-982A-400C-BC91-5E8E57EAFFE5}" destId="{082ED9C9-6FA6-4115-BD29-578832717E5B}" srcOrd="4" destOrd="0" parTransId="{7BE39E2D-DA5A-4C0D-B18A-9ED2DD7FB2C1}" sibTransId="{FCDCAA40-8F61-4198-B279-9156C3F00DCC}"/>
    <dgm:cxn modelId="{56DF4871-3FEB-0E45-BB18-F6F00C0A0BDA}" type="presOf" srcId="{F911E105-A196-472B-8572-94A29C22716F}" destId="{5DD9C9F8-D578-204B-8D93-739AABE2830B}" srcOrd="0" destOrd="1" presId="urn:microsoft.com/office/officeart/2005/8/layout/arrow4"/>
    <dgm:cxn modelId="{DEB0D390-A39F-4991-B65C-71F66E9379F2}" srcId="{067B2685-3D87-4E85-85C4-2E8F2F5B6789}" destId="{38373AC0-A37B-44B0-A9EF-842CAF3DB2A0}" srcOrd="2" destOrd="0" parTransId="{B91FF798-C255-4D05-872B-ACCC94E3FF85}" sibTransId="{2B330587-E1D8-4349-BC87-2801C331C91F}"/>
    <dgm:cxn modelId="{7B264CA5-D807-8D4A-84B3-F0975E267BD3}" type="presOf" srcId="{067B2685-3D87-4E85-85C4-2E8F2F5B6789}" destId="{A390A9DF-1961-0147-8E03-3F11C7904389}" srcOrd="0" destOrd="0" presId="urn:microsoft.com/office/officeart/2005/8/layout/arrow4"/>
    <dgm:cxn modelId="{0F3B28A6-089B-43C4-84C6-E46EF5E698E7}" srcId="{0292C73D-982A-400C-BC91-5E8E57EAFFE5}" destId="{CCCBCAC0-C974-4A46-A24A-03606C9423A8}" srcOrd="3" destOrd="0" parTransId="{31DDE524-F094-44C8-A6B7-1590B44D5DEA}" sibTransId="{3AB1DA92-83DA-48AD-8E41-9D66FC1F9E95}"/>
    <dgm:cxn modelId="{1B669EAF-79BA-4288-9171-C7C82CBD2242}" srcId="{067B2685-3D87-4E85-85C4-2E8F2F5B6789}" destId="{C9477490-E9A4-4D45-A544-590177C00E84}" srcOrd="0" destOrd="0" parTransId="{BCF96EB7-20AC-49B9-8D98-BDD4FF7711C4}" sibTransId="{DDE318FF-B63E-4FDC-9544-28EBF55328E2}"/>
    <dgm:cxn modelId="{846D29B1-15D2-4911-B4A4-325DC90B7B6D}" srcId="{0292C73D-982A-400C-BC91-5E8E57EAFFE5}" destId="{A4960A13-5339-4D3D-ACB2-8D7DD42118CB}" srcOrd="1" destOrd="0" parTransId="{7A8B2797-89AC-4209-8B78-A9E03F239453}" sibTransId="{939751CF-F3AF-40E9-A98E-3075406DC4E3}"/>
    <dgm:cxn modelId="{D2F82CB4-96EC-E649-B11E-76200184B522}" type="presOf" srcId="{A4960A13-5339-4D3D-ACB2-8D7DD42118CB}" destId="{5DD9C9F8-D578-204B-8D93-739AABE2830B}" srcOrd="0" destOrd="2" presId="urn:microsoft.com/office/officeart/2005/8/layout/arrow4"/>
    <dgm:cxn modelId="{D50AF3C0-E019-0A47-AC7D-0E1FBFEBCFC9}" type="presOf" srcId="{704F9891-34C7-4351-B6DC-2C5A48F4BD9B}" destId="{A390A9DF-1961-0147-8E03-3F11C7904389}" srcOrd="0" destOrd="2" presId="urn:microsoft.com/office/officeart/2005/8/layout/arrow4"/>
    <dgm:cxn modelId="{D2F604C5-877D-4D83-8700-D99DA52CD998}" srcId="{62780B80-1CC2-4B76-A71E-4EDDACB9D5DC}" destId="{0292C73D-982A-400C-BC91-5E8E57EAFFE5}" srcOrd="0" destOrd="0" parTransId="{07D446EB-A6E1-4E10-841A-C3A8F133F5DC}" sibTransId="{111FC1C1-E5F3-47A3-8AB4-7B11CA28DDB9}"/>
    <dgm:cxn modelId="{46EAE8C5-EA1E-435D-B82E-84B33486D2F2}" srcId="{067B2685-3D87-4E85-85C4-2E8F2F5B6789}" destId="{704F9891-34C7-4351-B6DC-2C5A48F4BD9B}" srcOrd="1" destOrd="0" parTransId="{E630635C-223E-4BEE-AF5E-FEA012A96855}" sibTransId="{8B181439-A577-49A6-965C-4CEDD0AFA1B6}"/>
    <dgm:cxn modelId="{63BEECCE-93C6-2643-97F8-0865E522C56D}" type="presOf" srcId="{9AD595C1-3005-40B9-823F-3D0D704AF3EF}" destId="{5DD9C9F8-D578-204B-8D93-739AABE2830B}" srcOrd="0" destOrd="3" presId="urn:microsoft.com/office/officeart/2005/8/layout/arrow4"/>
    <dgm:cxn modelId="{F41A87D7-BDED-6A4D-B85D-67A9F7E35EB2}" type="presOf" srcId="{62780B80-1CC2-4B76-A71E-4EDDACB9D5DC}" destId="{1AC20E2C-5F43-BB40-84AF-B0821BE103A9}" srcOrd="0" destOrd="0" presId="urn:microsoft.com/office/officeart/2005/8/layout/arrow4"/>
    <dgm:cxn modelId="{F29D23FC-2FD3-F84B-B60F-D995C99096A4}" type="presOf" srcId="{38373AC0-A37B-44B0-A9EF-842CAF3DB2A0}" destId="{A390A9DF-1961-0147-8E03-3F11C7904389}" srcOrd="0" destOrd="3" presId="urn:microsoft.com/office/officeart/2005/8/layout/arrow4"/>
    <dgm:cxn modelId="{BACF2AFC-8BE5-964E-B3EF-6DF58E07832B}" type="presOf" srcId="{0292C73D-982A-400C-BC91-5E8E57EAFFE5}" destId="{5DD9C9F8-D578-204B-8D93-739AABE2830B}" srcOrd="0" destOrd="0" presId="urn:microsoft.com/office/officeart/2005/8/layout/arrow4"/>
    <dgm:cxn modelId="{903EECFD-E7E3-C841-8C29-119D709C2196}" type="presOf" srcId="{CCCBCAC0-C974-4A46-A24A-03606C9423A8}" destId="{5DD9C9F8-D578-204B-8D93-739AABE2830B}" srcOrd="0" destOrd="4" presId="urn:microsoft.com/office/officeart/2005/8/layout/arrow4"/>
    <dgm:cxn modelId="{45B167E4-F477-AB42-9C50-F5F4D73C56A4}" type="presParOf" srcId="{1AC20E2C-5F43-BB40-84AF-B0821BE103A9}" destId="{9A242660-0331-3B41-84F9-B6525ECC6B47}" srcOrd="0" destOrd="0" presId="urn:microsoft.com/office/officeart/2005/8/layout/arrow4"/>
    <dgm:cxn modelId="{7E8279DC-C1AB-2A46-A34B-39E14BD1A4A5}" type="presParOf" srcId="{1AC20E2C-5F43-BB40-84AF-B0821BE103A9}" destId="{5DD9C9F8-D578-204B-8D93-739AABE2830B}" srcOrd="1" destOrd="0" presId="urn:microsoft.com/office/officeart/2005/8/layout/arrow4"/>
    <dgm:cxn modelId="{65451668-BE13-3C46-9C30-A659DC36BC74}" type="presParOf" srcId="{1AC20E2C-5F43-BB40-84AF-B0821BE103A9}" destId="{5C9E1C22-790B-9948-B450-9952AE55E8E7}" srcOrd="2" destOrd="0" presId="urn:microsoft.com/office/officeart/2005/8/layout/arrow4"/>
    <dgm:cxn modelId="{C002E55F-A4E1-ED4D-9011-42EF33861D44}" type="presParOf" srcId="{1AC20E2C-5F43-BB40-84AF-B0821BE103A9}" destId="{A390A9DF-1961-0147-8E03-3F11C7904389}" srcOrd="3" destOrd="0" presId="urn:microsoft.com/office/officeart/2005/8/layout/arrow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8605E9B-00F9-44C2-B4A7-0F249B0F9308}" type="doc">
      <dgm:prSet loTypeId="urn:microsoft.com/office/officeart/2008/layout/VerticalCurvedList" loCatId="list" qsTypeId="urn:microsoft.com/office/officeart/2005/8/quickstyle/simple4" qsCatId="simple" csTypeId="urn:microsoft.com/office/officeart/2005/8/colors/colorful2" csCatId="colorful" phldr="1"/>
      <dgm:spPr/>
      <dgm:t>
        <a:bodyPr/>
        <a:lstStyle/>
        <a:p>
          <a:endParaRPr lang="it-IT"/>
        </a:p>
      </dgm:t>
    </dgm:pt>
    <dgm:pt modelId="{3621A2BB-2F33-42A1-A1E7-142F0DA1280A}">
      <dgm:prSet phldrT="[Testo]" custT="1"/>
      <dgm:spPr/>
      <dgm:t>
        <a:bodyPr/>
        <a:lstStyle/>
        <a:p>
          <a:r>
            <a:rPr lang="en-US" sz="1800" noProof="0" dirty="0">
              <a:latin typeface="Calibri" panose="020F0502020204030204" pitchFamily="34" charset="0"/>
              <a:ea typeface="Calibri" panose="020F0502020204030204" pitchFamily="34" charset="0"/>
              <a:cs typeface="Calibri" panose="020F0502020204030204" pitchFamily="34" charset="0"/>
            </a:rPr>
            <a:t>I</a:t>
          </a:r>
          <a:r>
            <a:rPr lang="en-US" sz="2000" noProof="0" dirty="0">
              <a:latin typeface="Calibri" panose="020F0502020204030204" pitchFamily="34" charset="0"/>
              <a:ea typeface="Calibri" panose="020F0502020204030204" pitchFamily="34" charset="0"/>
              <a:cs typeface="Calibri" panose="020F0502020204030204" pitchFamily="34" charset="0"/>
            </a:rPr>
            <a:t>nitiation of GLP-1RA or SGLT-2i therapy is associated with improvements in liver stiffness and steatosis in patients with T2DM and MASLD </a:t>
          </a:r>
        </a:p>
      </dgm:t>
    </dgm:pt>
    <dgm:pt modelId="{1EE32E5F-FAE1-4D99-8265-EF9829128AD0}" type="parTrans" cxnId="{F2833460-7A39-45E2-ABC7-6EF9B92955E7}">
      <dgm:prSet/>
      <dgm:spPr/>
      <dgm:t>
        <a:bodyPr/>
        <a:lstStyle/>
        <a:p>
          <a:endParaRPr lang="it-IT"/>
        </a:p>
      </dgm:t>
    </dgm:pt>
    <dgm:pt modelId="{E2AA4243-D2E6-4CA7-A726-3BB5A9F5D1E4}" type="sibTrans" cxnId="{F2833460-7A39-45E2-ABC7-6EF9B92955E7}">
      <dgm:prSet/>
      <dgm:spPr/>
      <dgm:t>
        <a:bodyPr/>
        <a:lstStyle/>
        <a:p>
          <a:endParaRPr lang="it-IT"/>
        </a:p>
      </dgm:t>
    </dgm:pt>
    <dgm:pt modelId="{D0FD4939-CCA5-40AA-866B-93351928A9CC}">
      <dgm:prSet phldrT="[Testo]" custT="1"/>
      <dgm:spPr>
        <a:gradFill rotWithShape="0">
          <a:gsLst>
            <a:gs pos="0">
              <a:srgbClr val="D5CB4B"/>
            </a:gs>
            <a:gs pos="50000">
              <a:schemeClr val="accent2">
                <a:hueOff val="2147871"/>
                <a:satOff val="-6164"/>
                <a:lumOff val="-9870"/>
                <a:alphaOff val="0"/>
                <a:satMod val="110000"/>
                <a:lumMod val="100000"/>
                <a:shade val="100000"/>
              </a:schemeClr>
            </a:gs>
            <a:gs pos="100000">
              <a:schemeClr val="accent2">
                <a:hueOff val="2147871"/>
                <a:satOff val="-6164"/>
                <a:lumOff val="-9870"/>
                <a:alphaOff val="0"/>
                <a:lumMod val="99000"/>
                <a:satMod val="120000"/>
                <a:shade val="78000"/>
              </a:schemeClr>
            </a:gs>
          </a:gsLst>
        </a:gradFill>
      </dgm:spPr>
      <dgm:t>
        <a:bodyPr/>
        <a:lstStyle/>
        <a:p>
          <a:r>
            <a:rPr lang="en-US" sz="2000" kern="1200" noProof="0" dirty="0">
              <a:latin typeface="Calibri" panose="020F0502020204030204" pitchFamily="34" charset="0"/>
              <a:ea typeface="Calibri" panose="020F0502020204030204" pitchFamily="34" charset="0"/>
              <a:cs typeface="Calibri" panose="020F0502020204030204" pitchFamily="34" charset="0"/>
            </a:rPr>
            <a:t>No clear statistically significant superiority of GLP-1 over SGLT-2 emerged from our study; both classes appear to confer benefit</a:t>
          </a:r>
        </a:p>
      </dgm:t>
    </dgm:pt>
    <dgm:pt modelId="{1F902841-148C-4DF4-8A5F-0D02037203BA}" type="parTrans" cxnId="{36EBA168-C307-4948-86C6-AF29620FD934}">
      <dgm:prSet/>
      <dgm:spPr/>
      <dgm:t>
        <a:bodyPr/>
        <a:lstStyle/>
        <a:p>
          <a:endParaRPr lang="it-IT"/>
        </a:p>
      </dgm:t>
    </dgm:pt>
    <dgm:pt modelId="{35DEA8BD-7702-42BB-A3FE-628DB527F7C7}" type="sibTrans" cxnId="{36EBA168-C307-4948-86C6-AF29620FD934}">
      <dgm:prSet/>
      <dgm:spPr/>
      <dgm:t>
        <a:bodyPr/>
        <a:lstStyle/>
        <a:p>
          <a:endParaRPr lang="it-IT"/>
        </a:p>
      </dgm:t>
    </dgm:pt>
    <dgm:pt modelId="{316A75FE-5517-4E08-9C49-78FD8AB95B76}">
      <dgm:prSet phldrT="[Testo]" custT="1"/>
      <dgm:spPr/>
      <dgm:t>
        <a:bodyPr/>
        <a:lstStyle/>
        <a:p>
          <a:pPr marL="0" lvl="0" indent="0" algn="l" defTabSz="889000">
            <a:lnSpc>
              <a:spcPct val="90000"/>
            </a:lnSpc>
            <a:spcBef>
              <a:spcPct val="0"/>
            </a:spcBef>
            <a:spcAft>
              <a:spcPct val="35000"/>
            </a:spcAft>
            <a:buNone/>
          </a:pPr>
          <a:r>
            <a:rPr lang="en-US" sz="2000" kern="1200" noProof="0" dirty="0">
              <a:latin typeface="Calibri" panose="020F0502020204030204" pitchFamily="34" charset="0"/>
              <a:ea typeface="Calibri" panose="020F0502020204030204" pitchFamily="34" charset="0"/>
              <a:cs typeface="Calibri" panose="020F0502020204030204" pitchFamily="34" charset="0"/>
            </a:rPr>
            <a:t>Also in patients with advanced fibrosis and compensated cirrhosis, diabetes medications have shown safety and efficacy </a:t>
          </a:r>
        </a:p>
      </dgm:t>
    </dgm:pt>
    <dgm:pt modelId="{DD5634D4-0A74-4F87-9D6B-0D5302A698D4}" type="sibTrans" cxnId="{AE31F2EF-F7A2-45BD-A16A-5CC1F7B8E2AE}">
      <dgm:prSet/>
      <dgm:spPr/>
      <dgm:t>
        <a:bodyPr/>
        <a:lstStyle/>
        <a:p>
          <a:endParaRPr lang="it-IT"/>
        </a:p>
      </dgm:t>
    </dgm:pt>
    <dgm:pt modelId="{EDE55849-B19E-4D49-BF77-7CF0A6B585AE}" type="parTrans" cxnId="{AE31F2EF-F7A2-45BD-A16A-5CC1F7B8E2AE}">
      <dgm:prSet/>
      <dgm:spPr/>
      <dgm:t>
        <a:bodyPr/>
        <a:lstStyle/>
        <a:p>
          <a:endParaRPr lang="it-IT"/>
        </a:p>
      </dgm:t>
    </dgm:pt>
    <dgm:pt modelId="{49AF0F20-C104-4888-8D25-0B440F2B474C}">
      <dgm:prSet phldrT="[Testo]" custT="1"/>
      <dgm:spPr/>
      <dgm:t>
        <a:bodyPr/>
        <a:lstStyle/>
        <a:p>
          <a:pPr marL="0" lvl="0" indent="0" algn="l" defTabSz="889000">
            <a:lnSpc>
              <a:spcPct val="90000"/>
            </a:lnSpc>
            <a:spcBef>
              <a:spcPct val="0"/>
            </a:spcBef>
            <a:spcAft>
              <a:spcPct val="35000"/>
            </a:spcAft>
            <a:buNone/>
          </a:pPr>
          <a:r>
            <a:rPr lang="en-US" sz="2000" kern="1200" noProof="0" dirty="0">
              <a:latin typeface="Calibri" panose="020F0502020204030204" pitchFamily="34" charset="0"/>
              <a:ea typeface="Calibri" panose="020F0502020204030204" pitchFamily="34" charset="0"/>
              <a:cs typeface="Calibri" panose="020F0502020204030204" pitchFamily="34" charset="0"/>
            </a:rPr>
            <a:t>These drugs may also hold promise for the prevention of metabolic (especially cardiovascular) complications in patients with MASLD</a:t>
          </a:r>
        </a:p>
      </dgm:t>
    </dgm:pt>
    <dgm:pt modelId="{ADD002B0-3E56-456E-A4C7-33B941D4B907}" type="parTrans" cxnId="{B3058DE2-3A14-4F6F-BA35-24ECABEF34DA}">
      <dgm:prSet/>
      <dgm:spPr/>
      <dgm:t>
        <a:bodyPr/>
        <a:lstStyle/>
        <a:p>
          <a:endParaRPr lang="it-IT"/>
        </a:p>
      </dgm:t>
    </dgm:pt>
    <dgm:pt modelId="{9D37873D-131E-4BB4-909F-52180DA5121C}" type="sibTrans" cxnId="{B3058DE2-3A14-4F6F-BA35-24ECABEF34DA}">
      <dgm:prSet/>
      <dgm:spPr/>
      <dgm:t>
        <a:bodyPr/>
        <a:lstStyle/>
        <a:p>
          <a:endParaRPr lang="it-IT"/>
        </a:p>
      </dgm:t>
    </dgm:pt>
    <dgm:pt modelId="{2789D72C-0D61-49DC-911B-D64CA06E0E34}" type="pres">
      <dgm:prSet presAssocID="{F8605E9B-00F9-44C2-B4A7-0F249B0F9308}" presName="Name0" presStyleCnt="0">
        <dgm:presLayoutVars>
          <dgm:chMax val="7"/>
          <dgm:chPref val="7"/>
          <dgm:dir/>
        </dgm:presLayoutVars>
      </dgm:prSet>
      <dgm:spPr/>
    </dgm:pt>
    <dgm:pt modelId="{06CA8A2C-C787-4A84-829C-6E817E56B782}" type="pres">
      <dgm:prSet presAssocID="{F8605E9B-00F9-44C2-B4A7-0F249B0F9308}" presName="Name1" presStyleCnt="0"/>
      <dgm:spPr/>
    </dgm:pt>
    <dgm:pt modelId="{1BC515D8-80E6-443D-81D1-15883A5E5DFB}" type="pres">
      <dgm:prSet presAssocID="{F8605E9B-00F9-44C2-B4A7-0F249B0F9308}" presName="cycle" presStyleCnt="0"/>
      <dgm:spPr/>
    </dgm:pt>
    <dgm:pt modelId="{923581AA-A86E-4199-A8CC-0CF89006067B}" type="pres">
      <dgm:prSet presAssocID="{F8605E9B-00F9-44C2-B4A7-0F249B0F9308}" presName="srcNode" presStyleLbl="node1" presStyleIdx="0" presStyleCnt="4"/>
      <dgm:spPr/>
    </dgm:pt>
    <dgm:pt modelId="{FFEC8E69-3DB3-4287-BA31-64E8B2297446}" type="pres">
      <dgm:prSet presAssocID="{F8605E9B-00F9-44C2-B4A7-0F249B0F9308}" presName="conn" presStyleLbl="parChTrans1D2" presStyleIdx="0" presStyleCnt="1"/>
      <dgm:spPr/>
    </dgm:pt>
    <dgm:pt modelId="{BEDDB660-2EDA-4E22-86D9-BEF09A8CA5C8}" type="pres">
      <dgm:prSet presAssocID="{F8605E9B-00F9-44C2-B4A7-0F249B0F9308}" presName="extraNode" presStyleLbl="node1" presStyleIdx="0" presStyleCnt="4"/>
      <dgm:spPr/>
    </dgm:pt>
    <dgm:pt modelId="{2CB2A430-8048-4AE3-8D49-0B568044A91F}" type="pres">
      <dgm:prSet presAssocID="{F8605E9B-00F9-44C2-B4A7-0F249B0F9308}" presName="dstNode" presStyleLbl="node1" presStyleIdx="0" presStyleCnt="4"/>
      <dgm:spPr/>
    </dgm:pt>
    <dgm:pt modelId="{45728621-0AE7-4C68-AE50-CD95588E8619}" type="pres">
      <dgm:prSet presAssocID="{3621A2BB-2F33-42A1-A1E7-142F0DA1280A}" presName="text_1" presStyleLbl="node1" presStyleIdx="0" presStyleCnt="4">
        <dgm:presLayoutVars>
          <dgm:bulletEnabled val="1"/>
        </dgm:presLayoutVars>
      </dgm:prSet>
      <dgm:spPr/>
    </dgm:pt>
    <dgm:pt modelId="{EE6693C3-2109-492C-948F-5AE9063F29F0}" type="pres">
      <dgm:prSet presAssocID="{3621A2BB-2F33-42A1-A1E7-142F0DA1280A}" presName="accent_1" presStyleCnt="0"/>
      <dgm:spPr/>
    </dgm:pt>
    <dgm:pt modelId="{C6331198-4036-4F97-8A03-28C066C458F4}" type="pres">
      <dgm:prSet presAssocID="{3621A2BB-2F33-42A1-A1E7-142F0DA1280A}" presName="accentRepeatNode" presStyleLbl="solidFgAcc1" presStyleIdx="0" presStyleCnt="4"/>
      <dgm:spPr/>
    </dgm:pt>
    <dgm:pt modelId="{43861F98-47A7-41FA-A5A9-B93C6FC6766F}" type="pres">
      <dgm:prSet presAssocID="{D0FD4939-CCA5-40AA-866B-93351928A9CC}" presName="text_2" presStyleLbl="node1" presStyleIdx="1" presStyleCnt="4">
        <dgm:presLayoutVars>
          <dgm:bulletEnabled val="1"/>
        </dgm:presLayoutVars>
      </dgm:prSet>
      <dgm:spPr/>
    </dgm:pt>
    <dgm:pt modelId="{45A04A5B-AE83-429C-8C92-47713BD36BDF}" type="pres">
      <dgm:prSet presAssocID="{D0FD4939-CCA5-40AA-866B-93351928A9CC}" presName="accent_2" presStyleCnt="0"/>
      <dgm:spPr/>
    </dgm:pt>
    <dgm:pt modelId="{5B85FB7C-A7F0-40FC-B453-BFDAB03BA879}" type="pres">
      <dgm:prSet presAssocID="{D0FD4939-CCA5-40AA-866B-93351928A9CC}" presName="accentRepeatNode" presStyleLbl="solidFgAcc1" presStyleIdx="1" presStyleCnt="4"/>
      <dgm:spPr/>
    </dgm:pt>
    <dgm:pt modelId="{522E655B-2A56-456E-BF64-B843C6573CFD}" type="pres">
      <dgm:prSet presAssocID="{316A75FE-5517-4E08-9C49-78FD8AB95B76}" presName="text_3" presStyleLbl="node1" presStyleIdx="2" presStyleCnt="4">
        <dgm:presLayoutVars>
          <dgm:bulletEnabled val="1"/>
        </dgm:presLayoutVars>
      </dgm:prSet>
      <dgm:spPr/>
    </dgm:pt>
    <dgm:pt modelId="{60330893-AABA-4EC9-ADF0-260E5E2CD605}" type="pres">
      <dgm:prSet presAssocID="{316A75FE-5517-4E08-9C49-78FD8AB95B76}" presName="accent_3" presStyleCnt="0"/>
      <dgm:spPr/>
    </dgm:pt>
    <dgm:pt modelId="{CF55F10C-A407-417A-808E-9F6706AA6761}" type="pres">
      <dgm:prSet presAssocID="{316A75FE-5517-4E08-9C49-78FD8AB95B76}" presName="accentRepeatNode" presStyleLbl="solidFgAcc1" presStyleIdx="2" presStyleCnt="4"/>
      <dgm:spPr/>
    </dgm:pt>
    <dgm:pt modelId="{6E39C94D-6F1B-4635-BF70-E4CF5D45DAE2}" type="pres">
      <dgm:prSet presAssocID="{49AF0F20-C104-4888-8D25-0B440F2B474C}" presName="text_4" presStyleLbl="node1" presStyleIdx="3" presStyleCnt="4">
        <dgm:presLayoutVars>
          <dgm:bulletEnabled val="1"/>
        </dgm:presLayoutVars>
      </dgm:prSet>
      <dgm:spPr/>
    </dgm:pt>
    <dgm:pt modelId="{EC904412-106D-4D36-9B63-C66D81E7D1FD}" type="pres">
      <dgm:prSet presAssocID="{49AF0F20-C104-4888-8D25-0B440F2B474C}" presName="accent_4" presStyleCnt="0"/>
      <dgm:spPr/>
    </dgm:pt>
    <dgm:pt modelId="{324F7B47-58D7-424C-9A80-CBA746837F77}" type="pres">
      <dgm:prSet presAssocID="{49AF0F20-C104-4888-8D25-0B440F2B474C}" presName="accentRepeatNode" presStyleLbl="solidFgAcc1" presStyleIdx="3" presStyleCnt="4"/>
      <dgm:spPr/>
    </dgm:pt>
  </dgm:ptLst>
  <dgm:cxnLst>
    <dgm:cxn modelId="{88079D0D-1DF1-4285-95B2-EE44B868FF69}" type="presOf" srcId="{F8605E9B-00F9-44C2-B4A7-0F249B0F9308}" destId="{2789D72C-0D61-49DC-911B-D64CA06E0E34}" srcOrd="0" destOrd="0" presId="urn:microsoft.com/office/officeart/2008/layout/VerticalCurvedList"/>
    <dgm:cxn modelId="{F2833460-7A39-45E2-ABC7-6EF9B92955E7}" srcId="{F8605E9B-00F9-44C2-B4A7-0F249B0F9308}" destId="{3621A2BB-2F33-42A1-A1E7-142F0DA1280A}" srcOrd="0" destOrd="0" parTransId="{1EE32E5F-FAE1-4D99-8265-EF9829128AD0}" sibTransId="{E2AA4243-D2E6-4CA7-A726-3BB5A9F5D1E4}"/>
    <dgm:cxn modelId="{36EBA168-C307-4948-86C6-AF29620FD934}" srcId="{F8605E9B-00F9-44C2-B4A7-0F249B0F9308}" destId="{D0FD4939-CCA5-40AA-866B-93351928A9CC}" srcOrd="1" destOrd="0" parTransId="{1F902841-148C-4DF4-8A5F-0D02037203BA}" sibTransId="{35DEA8BD-7702-42BB-A3FE-628DB527F7C7}"/>
    <dgm:cxn modelId="{4D5C0C86-C7BA-4F78-B8CC-358CEEB36071}" type="presOf" srcId="{E2AA4243-D2E6-4CA7-A726-3BB5A9F5D1E4}" destId="{FFEC8E69-3DB3-4287-BA31-64E8B2297446}" srcOrd="0" destOrd="0" presId="urn:microsoft.com/office/officeart/2008/layout/VerticalCurvedList"/>
    <dgm:cxn modelId="{D666BB96-FBB8-4CD5-BFC6-C53D2ABFC8FE}" type="presOf" srcId="{49AF0F20-C104-4888-8D25-0B440F2B474C}" destId="{6E39C94D-6F1B-4635-BF70-E4CF5D45DAE2}" srcOrd="0" destOrd="0" presId="urn:microsoft.com/office/officeart/2008/layout/VerticalCurvedList"/>
    <dgm:cxn modelId="{ED6E2CAF-A778-4E2E-8F24-2E34C0FB2A72}" type="presOf" srcId="{D0FD4939-CCA5-40AA-866B-93351928A9CC}" destId="{43861F98-47A7-41FA-A5A9-B93C6FC6766F}" srcOrd="0" destOrd="0" presId="urn:microsoft.com/office/officeart/2008/layout/VerticalCurvedList"/>
    <dgm:cxn modelId="{A13FB3B2-7A94-4B81-B1F3-499A688E83DB}" type="presOf" srcId="{316A75FE-5517-4E08-9C49-78FD8AB95B76}" destId="{522E655B-2A56-456E-BF64-B843C6573CFD}" srcOrd="0" destOrd="0" presId="urn:microsoft.com/office/officeart/2008/layout/VerticalCurvedList"/>
    <dgm:cxn modelId="{B3058DE2-3A14-4F6F-BA35-24ECABEF34DA}" srcId="{F8605E9B-00F9-44C2-B4A7-0F249B0F9308}" destId="{49AF0F20-C104-4888-8D25-0B440F2B474C}" srcOrd="3" destOrd="0" parTransId="{ADD002B0-3E56-456E-A4C7-33B941D4B907}" sibTransId="{9D37873D-131E-4BB4-909F-52180DA5121C}"/>
    <dgm:cxn modelId="{AE31F2EF-F7A2-45BD-A16A-5CC1F7B8E2AE}" srcId="{F8605E9B-00F9-44C2-B4A7-0F249B0F9308}" destId="{316A75FE-5517-4E08-9C49-78FD8AB95B76}" srcOrd="2" destOrd="0" parTransId="{EDE55849-B19E-4D49-BF77-7CF0A6B585AE}" sibTransId="{DD5634D4-0A74-4F87-9D6B-0D5302A698D4}"/>
    <dgm:cxn modelId="{434C9CF5-1D1F-4A32-B6E0-7A635BBAF0F2}" type="presOf" srcId="{3621A2BB-2F33-42A1-A1E7-142F0DA1280A}" destId="{45728621-0AE7-4C68-AE50-CD95588E8619}" srcOrd="0" destOrd="0" presId="urn:microsoft.com/office/officeart/2008/layout/VerticalCurvedList"/>
    <dgm:cxn modelId="{F492665A-0C9C-47BB-81FD-F8C8699571EF}" type="presParOf" srcId="{2789D72C-0D61-49DC-911B-D64CA06E0E34}" destId="{06CA8A2C-C787-4A84-829C-6E817E56B782}" srcOrd="0" destOrd="0" presId="urn:microsoft.com/office/officeart/2008/layout/VerticalCurvedList"/>
    <dgm:cxn modelId="{DC2B04A1-691B-442D-982C-724EEEF8A676}" type="presParOf" srcId="{06CA8A2C-C787-4A84-829C-6E817E56B782}" destId="{1BC515D8-80E6-443D-81D1-15883A5E5DFB}" srcOrd="0" destOrd="0" presId="urn:microsoft.com/office/officeart/2008/layout/VerticalCurvedList"/>
    <dgm:cxn modelId="{B8208A7F-4F5F-437E-B5AF-5F2B7320A30B}" type="presParOf" srcId="{1BC515D8-80E6-443D-81D1-15883A5E5DFB}" destId="{923581AA-A86E-4199-A8CC-0CF89006067B}" srcOrd="0" destOrd="0" presId="urn:microsoft.com/office/officeart/2008/layout/VerticalCurvedList"/>
    <dgm:cxn modelId="{25B49688-5EC8-4425-B95B-E041F1A8AD69}" type="presParOf" srcId="{1BC515D8-80E6-443D-81D1-15883A5E5DFB}" destId="{FFEC8E69-3DB3-4287-BA31-64E8B2297446}" srcOrd="1" destOrd="0" presId="urn:microsoft.com/office/officeart/2008/layout/VerticalCurvedList"/>
    <dgm:cxn modelId="{27307872-8251-43ED-8091-0872A89672C8}" type="presParOf" srcId="{1BC515D8-80E6-443D-81D1-15883A5E5DFB}" destId="{BEDDB660-2EDA-4E22-86D9-BEF09A8CA5C8}" srcOrd="2" destOrd="0" presId="urn:microsoft.com/office/officeart/2008/layout/VerticalCurvedList"/>
    <dgm:cxn modelId="{4D250289-DC50-4F8F-836B-C2F3CD2BBD9F}" type="presParOf" srcId="{1BC515D8-80E6-443D-81D1-15883A5E5DFB}" destId="{2CB2A430-8048-4AE3-8D49-0B568044A91F}" srcOrd="3" destOrd="0" presId="urn:microsoft.com/office/officeart/2008/layout/VerticalCurvedList"/>
    <dgm:cxn modelId="{8E6D6620-E493-452A-9044-CD583A452441}" type="presParOf" srcId="{06CA8A2C-C787-4A84-829C-6E817E56B782}" destId="{45728621-0AE7-4C68-AE50-CD95588E8619}" srcOrd="1" destOrd="0" presId="urn:microsoft.com/office/officeart/2008/layout/VerticalCurvedList"/>
    <dgm:cxn modelId="{E68BDE2C-3C93-4E22-9063-6C0EC28365FC}" type="presParOf" srcId="{06CA8A2C-C787-4A84-829C-6E817E56B782}" destId="{EE6693C3-2109-492C-948F-5AE9063F29F0}" srcOrd="2" destOrd="0" presId="urn:microsoft.com/office/officeart/2008/layout/VerticalCurvedList"/>
    <dgm:cxn modelId="{FB1F4E1F-802D-4479-82A0-E275744822CF}" type="presParOf" srcId="{EE6693C3-2109-492C-948F-5AE9063F29F0}" destId="{C6331198-4036-4F97-8A03-28C066C458F4}" srcOrd="0" destOrd="0" presId="urn:microsoft.com/office/officeart/2008/layout/VerticalCurvedList"/>
    <dgm:cxn modelId="{191D2A41-A8B0-4FD4-BECA-4FE18FDF51F0}" type="presParOf" srcId="{06CA8A2C-C787-4A84-829C-6E817E56B782}" destId="{43861F98-47A7-41FA-A5A9-B93C6FC6766F}" srcOrd="3" destOrd="0" presId="urn:microsoft.com/office/officeart/2008/layout/VerticalCurvedList"/>
    <dgm:cxn modelId="{D3476920-15E9-4B28-B43A-0AB4FD43B2F7}" type="presParOf" srcId="{06CA8A2C-C787-4A84-829C-6E817E56B782}" destId="{45A04A5B-AE83-429C-8C92-47713BD36BDF}" srcOrd="4" destOrd="0" presId="urn:microsoft.com/office/officeart/2008/layout/VerticalCurvedList"/>
    <dgm:cxn modelId="{75273E97-49E2-473A-B5AF-AE04CCDB6C59}" type="presParOf" srcId="{45A04A5B-AE83-429C-8C92-47713BD36BDF}" destId="{5B85FB7C-A7F0-40FC-B453-BFDAB03BA879}" srcOrd="0" destOrd="0" presId="urn:microsoft.com/office/officeart/2008/layout/VerticalCurvedList"/>
    <dgm:cxn modelId="{5817F24E-2E1F-485D-95F7-03D1B0FBAF5C}" type="presParOf" srcId="{06CA8A2C-C787-4A84-829C-6E817E56B782}" destId="{522E655B-2A56-456E-BF64-B843C6573CFD}" srcOrd="5" destOrd="0" presId="urn:microsoft.com/office/officeart/2008/layout/VerticalCurvedList"/>
    <dgm:cxn modelId="{EA8EC21F-2505-45AE-A9D2-A38F93424EA4}" type="presParOf" srcId="{06CA8A2C-C787-4A84-829C-6E817E56B782}" destId="{60330893-AABA-4EC9-ADF0-260E5E2CD605}" srcOrd="6" destOrd="0" presId="urn:microsoft.com/office/officeart/2008/layout/VerticalCurvedList"/>
    <dgm:cxn modelId="{2891CA7C-30B7-4D9B-8C32-E8CE3B507443}" type="presParOf" srcId="{60330893-AABA-4EC9-ADF0-260E5E2CD605}" destId="{CF55F10C-A407-417A-808E-9F6706AA6761}" srcOrd="0" destOrd="0" presId="urn:microsoft.com/office/officeart/2008/layout/VerticalCurvedList"/>
    <dgm:cxn modelId="{3A75AE42-E4A0-4C72-9BED-5FAC871A21D5}" type="presParOf" srcId="{06CA8A2C-C787-4A84-829C-6E817E56B782}" destId="{6E39C94D-6F1B-4635-BF70-E4CF5D45DAE2}" srcOrd="7" destOrd="0" presId="urn:microsoft.com/office/officeart/2008/layout/VerticalCurvedList"/>
    <dgm:cxn modelId="{3E7653A5-621F-4C70-9A27-C3D71ACA7796}" type="presParOf" srcId="{06CA8A2C-C787-4A84-829C-6E817E56B782}" destId="{EC904412-106D-4D36-9B63-C66D81E7D1FD}" srcOrd="8" destOrd="0" presId="urn:microsoft.com/office/officeart/2008/layout/VerticalCurvedList"/>
    <dgm:cxn modelId="{3FC85FFC-DF9F-463E-ACC8-7721A9C229F0}" type="presParOf" srcId="{EC904412-106D-4D36-9B63-C66D81E7D1FD}" destId="{324F7B47-58D7-424C-9A80-CBA746837F7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4D526-E249-4F95-8F47-AF4B8645238C}">
      <dsp:nvSpPr>
        <dsp:cNvPr id="0" name=""/>
        <dsp:cNvSpPr/>
      </dsp:nvSpPr>
      <dsp:spPr>
        <a:xfrm>
          <a:off x="923362" y="463449"/>
          <a:ext cx="1098000" cy="1098000"/>
        </a:xfrm>
        <a:prstGeom prst="flowChartConnector">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14ED8A1C-0915-4AFD-B99D-17D2D0AF0184}">
      <dsp:nvSpPr>
        <dsp:cNvPr id="0" name=""/>
        <dsp:cNvSpPr/>
      </dsp:nvSpPr>
      <dsp:spPr>
        <a:xfrm>
          <a:off x="1105652" y="665038"/>
          <a:ext cx="733420" cy="694820"/>
        </a:xfrm>
        <a:prstGeom prst="rect">
          <a:avLst/>
        </a:prstGeom>
        <a:blipFill rotWithShape="1">
          <a:blip xmlns:r="http://schemas.openxmlformats.org/officeDocument/2006/relationships" r:embed="rId1"/>
          <a:srcRect/>
          <a:stretch>
            <a:fillRect t="-3000" b="-3000"/>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F431CDD-A461-46FC-AB0C-0D282EC7B6D5}">
      <dsp:nvSpPr>
        <dsp:cNvPr id="0" name=""/>
        <dsp:cNvSpPr/>
      </dsp:nvSpPr>
      <dsp:spPr>
        <a:xfrm>
          <a:off x="572362" y="1903449"/>
          <a:ext cx="1800000" cy="12332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cap="none" dirty="0">
              <a:latin typeface="+mn-lt"/>
            </a:rPr>
            <a:t>MASLD a</a:t>
          </a:r>
          <a:r>
            <a:rPr lang="en-US" sz="1500" kern="1200" cap="none" dirty="0"/>
            <a:t>ffecting up to </a:t>
          </a:r>
          <a:r>
            <a:rPr lang="en-US" sz="1500" b="1" kern="1200" cap="none" dirty="0"/>
            <a:t>38% of adults and nearly one-third of the global population</a:t>
          </a:r>
          <a:endParaRPr lang="en-US" sz="1500" b="1" kern="1200" cap="none" dirty="0">
            <a:latin typeface="+mn-lt"/>
          </a:endParaRPr>
        </a:p>
      </dsp:txBody>
      <dsp:txXfrm>
        <a:off x="572362" y="1903449"/>
        <a:ext cx="1800000" cy="1233268"/>
      </dsp:txXfrm>
    </dsp:sp>
    <dsp:sp modelId="{10EFC14D-1C2D-4B79-9E2B-46E92573989A}">
      <dsp:nvSpPr>
        <dsp:cNvPr id="0" name=""/>
        <dsp:cNvSpPr/>
      </dsp:nvSpPr>
      <dsp:spPr>
        <a:xfrm>
          <a:off x="3276439" y="463449"/>
          <a:ext cx="1098000" cy="109800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4C38EB0F-FB82-4162-AABB-FE152C94801F}">
      <dsp:nvSpPr>
        <dsp:cNvPr id="0" name=""/>
        <dsp:cNvSpPr/>
      </dsp:nvSpPr>
      <dsp:spPr>
        <a:xfrm>
          <a:off x="3458729" y="665038"/>
          <a:ext cx="733420" cy="694820"/>
        </a:xfrm>
        <a:prstGeom prst="rect">
          <a:avLst/>
        </a:prstGeom>
        <a:blipFill rotWithShape="1">
          <a:blip xmlns:r="http://schemas.openxmlformats.org/officeDocument/2006/relationships" r:embed="rId2"/>
          <a:srcRect/>
          <a:stretch>
            <a:fillRect t="-3000" b="-3000"/>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23DCD7F-76B5-4169-85A7-A76ACC407881}">
      <dsp:nvSpPr>
        <dsp:cNvPr id="0" name=""/>
        <dsp:cNvSpPr/>
      </dsp:nvSpPr>
      <dsp:spPr>
        <a:xfrm>
          <a:off x="2687362" y="1903449"/>
          <a:ext cx="2276153" cy="12332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cap="none" dirty="0">
              <a:latin typeface="Calibri" panose="020F0502020204030204"/>
              <a:ea typeface="+mn-ea"/>
              <a:cs typeface="+mn-cs"/>
            </a:rPr>
            <a:t>MASLD affecting 65% of the patient with Type 2 diabetes and up to 20% of this </a:t>
          </a:r>
          <a:r>
            <a:rPr lang="en-US" sz="1500" kern="1200" cap="none" dirty="0"/>
            <a:t>develop advanced </a:t>
          </a:r>
          <a:r>
            <a:rPr lang="en-US" sz="1500" b="1" kern="1200" cap="none" dirty="0"/>
            <a:t>fibrosis or cirrhosis </a:t>
          </a:r>
          <a:r>
            <a:rPr lang="en-GB" sz="1500" kern="1200" baseline="30000" dirty="0"/>
            <a:t>1</a:t>
          </a:r>
          <a:endParaRPr lang="en-US" sz="1500" b="1" kern="1200" cap="none" dirty="0">
            <a:latin typeface="Calibri" panose="020F0502020204030204"/>
            <a:ea typeface="+mn-ea"/>
            <a:cs typeface="+mn-cs"/>
          </a:endParaRPr>
        </a:p>
      </dsp:txBody>
      <dsp:txXfrm>
        <a:off x="2687362" y="1903449"/>
        <a:ext cx="2276153" cy="1233268"/>
      </dsp:txXfrm>
    </dsp:sp>
    <dsp:sp modelId="{5B76939A-C8E3-4C3B-91B3-50A761A2C8D3}">
      <dsp:nvSpPr>
        <dsp:cNvPr id="0" name=""/>
        <dsp:cNvSpPr/>
      </dsp:nvSpPr>
      <dsp:spPr>
        <a:xfrm>
          <a:off x="6073882" y="463449"/>
          <a:ext cx="1098000" cy="109800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C2C168D4-0175-4BEB-B871-7D9B6A53D3F0}">
      <dsp:nvSpPr>
        <dsp:cNvPr id="0" name=""/>
        <dsp:cNvSpPr/>
      </dsp:nvSpPr>
      <dsp:spPr>
        <a:xfrm>
          <a:off x="6256172" y="665038"/>
          <a:ext cx="733420" cy="694820"/>
        </a:xfrm>
        <a:prstGeom prst="rect">
          <a:avLst/>
        </a:prstGeom>
        <a:blipFill rotWithShape="1">
          <a:blip xmlns:r="http://schemas.openxmlformats.org/officeDocument/2006/relationships" r:embed="rId3"/>
          <a:srcRect/>
          <a:stretch>
            <a:fillRect t="-3000" b="-3000"/>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FE449ED-B6ED-4FE6-BCC6-F7C68D47DB90}">
      <dsp:nvSpPr>
        <dsp:cNvPr id="0" name=""/>
        <dsp:cNvSpPr/>
      </dsp:nvSpPr>
      <dsp:spPr>
        <a:xfrm>
          <a:off x="5278516" y="1903449"/>
          <a:ext cx="2688732" cy="12332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cap="none" dirty="0">
              <a:latin typeface="Calibri" panose="020F0502020204030204"/>
              <a:ea typeface="+mn-ea"/>
              <a:cs typeface="+mn-cs"/>
            </a:rPr>
            <a:t>The fibrosis-4 index (FIB-4) and NAFLD fibrosis score (NFS) are </a:t>
          </a:r>
          <a:r>
            <a:rPr lang="en-US" sz="1500" b="1" kern="1200" cap="none" dirty="0">
              <a:latin typeface="Calibri" panose="020F0502020204030204"/>
              <a:ea typeface="+mn-ea"/>
              <a:cs typeface="+mn-cs"/>
            </a:rPr>
            <a:t>non-invasive methods assessing fibrosis </a:t>
          </a:r>
          <a:r>
            <a:rPr lang="en-US" sz="1500" kern="1200" cap="none" dirty="0">
              <a:latin typeface="Calibri" panose="020F0502020204030204"/>
              <a:ea typeface="+mn-ea"/>
              <a:cs typeface="+mn-cs"/>
            </a:rPr>
            <a:t>in patients with MASLD</a:t>
          </a:r>
        </a:p>
      </dsp:txBody>
      <dsp:txXfrm>
        <a:off x="5278516" y="1903449"/>
        <a:ext cx="2688732" cy="1233268"/>
      </dsp:txXfrm>
    </dsp:sp>
    <dsp:sp modelId="{EBE369C9-3415-C043-82F5-C5694DC2DEB4}">
      <dsp:nvSpPr>
        <dsp:cNvPr id="0" name=""/>
        <dsp:cNvSpPr/>
      </dsp:nvSpPr>
      <dsp:spPr>
        <a:xfrm>
          <a:off x="8755108" y="463449"/>
          <a:ext cx="1098000" cy="109800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352AE257-81E9-F543-A783-E87D52FEF9A2}">
      <dsp:nvSpPr>
        <dsp:cNvPr id="0" name=""/>
        <dsp:cNvSpPr/>
      </dsp:nvSpPr>
      <dsp:spPr>
        <a:xfrm>
          <a:off x="8989108" y="697449"/>
          <a:ext cx="630000" cy="630000"/>
        </a:xfrm>
        <a:prstGeom prst="rect">
          <a:avLst/>
        </a:prstGeom>
        <a:blipFill rotWithShape="1">
          <a:blip xmlns:r="http://schemas.openxmlformats.org/officeDocument/2006/relationships" r:embed="rId4"/>
          <a:srcRect/>
          <a:stretch>
            <a:fillRect/>
          </a:stretch>
        </a:blip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5EF7F90-188B-554F-9F2E-CE943F7525C7}">
      <dsp:nvSpPr>
        <dsp:cNvPr id="0" name=""/>
        <dsp:cNvSpPr/>
      </dsp:nvSpPr>
      <dsp:spPr>
        <a:xfrm>
          <a:off x="8282248" y="1903449"/>
          <a:ext cx="2043720" cy="12332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cap="none" dirty="0">
              <a:latin typeface="Calibri" panose="020F0502020204030204"/>
              <a:ea typeface="+mn-ea"/>
              <a:cs typeface="+mn-cs"/>
            </a:rPr>
            <a:t>GLP-1RAs have shown </a:t>
          </a:r>
          <a:r>
            <a:rPr lang="en-US" sz="1500" b="1" kern="1200" cap="none" dirty="0">
              <a:latin typeface="Calibri" panose="020F0502020204030204"/>
              <a:ea typeface="+mn-ea"/>
              <a:cs typeface="+mn-cs"/>
            </a:rPr>
            <a:t>beneficial effect on MASLD</a:t>
          </a:r>
          <a:r>
            <a:rPr lang="en-US" sz="1500" kern="1200" cap="none" dirty="0">
              <a:latin typeface="Calibri" panose="020F0502020204030204"/>
              <a:ea typeface="+mn-ea"/>
              <a:cs typeface="+mn-cs"/>
            </a:rPr>
            <a:t>; SGLT2i have   shown </a:t>
          </a:r>
          <a:r>
            <a:rPr lang="en-US" sz="1500" b="1" kern="1200" cap="none" dirty="0">
              <a:latin typeface="Calibri" panose="020F0502020204030204"/>
              <a:ea typeface="+mn-ea"/>
              <a:cs typeface="+mn-cs"/>
            </a:rPr>
            <a:t>reduction of liver steatosis and potential on fibrosis</a:t>
          </a:r>
          <a:r>
            <a:rPr lang="en-US" sz="1500" kern="1200" cap="none" dirty="0">
              <a:latin typeface="Calibri" panose="020F0502020204030204"/>
              <a:ea typeface="+mn-ea"/>
              <a:cs typeface="+mn-cs"/>
            </a:rPr>
            <a:t> in patients with T2DM associated to MASLD </a:t>
          </a:r>
          <a:r>
            <a:rPr lang="en-GB" sz="1500" kern="1200" baseline="30000" dirty="0"/>
            <a:t>2, 3</a:t>
          </a:r>
          <a:endParaRPr lang="en-US" sz="1500" kern="1200" cap="none" dirty="0">
            <a:latin typeface="Calibri" panose="020F0502020204030204"/>
            <a:ea typeface="+mn-ea"/>
            <a:cs typeface="+mn-cs"/>
          </a:endParaRPr>
        </a:p>
      </dsp:txBody>
      <dsp:txXfrm>
        <a:off x="8282248" y="1903449"/>
        <a:ext cx="2043720" cy="12332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242660-0331-3B41-84F9-B6525ECC6B47}">
      <dsp:nvSpPr>
        <dsp:cNvPr id="0" name=""/>
        <dsp:cNvSpPr/>
      </dsp:nvSpPr>
      <dsp:spPr>
        <a:xfrm>
          <a:off x="1170710" y="-262550"/>
          <a:ext cx="3801796" cy="3629118"/>
        </a:xfrm>
        <a:prstGeom prst="upArrow">
          <a:avLst/>
        </a:prstGeom>
        <a:gradFill rotWithShape="0">
          <a:gsLst>
            <a:gs pos="0">
              <a:srgbClr val="00B345"/>
            </a:gs>
            <a:gs pos="27000">
              <a:srgbClr val="00B345"/>
            </a:gs>
            <a:gs pos="100000">
              <a:srgbClr val="D5CB4B"/>
            </a:gs>
            <a:gs pos="100000">
              <a:srgbClr val="D5CB4B"/>
            </a:gs>
          </a:gsLst>
          <a:lin ang="5400000" scaled="0"/>
        </a:gradFill>
        <a:ln>
          <a:noFill/>
        </a:ln>
        <a:effectLst>
          <a:outerShdw blurRad="385916" dist="635449" dir="18660000" sx="81637" sy="81637" algn="ctr" rotWithShape="0">
            <a:srgbClr val="000000">
              <a:alpha val="23186"/>
            </a:srgbClr>
          </a:outerShdw>
        </a:effectLst>
      </dsp:spPr>
      <dsp:style>
        <a:lnRef idx="0">
          <a:scrgbClr r="0" g="0" b="0"/>
        </a:lnRef>
        <a:fillRef idx="3">
          <a:scrgbClr r="0" g="0" b="0"/>
        </a:fillRef>
        <a:effectRef idx="3">
          <a:scrgbClr r="0" g="0" b="0"/>
        </a:effectRef>
        <a:fontRef idx="minor">
          <a:schemeClr val="lt1"/>
        </a:fontRef>
      </dsp:style>
    </dsp:sp>
    <dsp:sp modelId="{5DD9C9F8-D578-204B-8D93-739AABE2830B}">
      <dsp:nvSpPr>
        <dsp:cNvPr id="0" name=""/>
        <dsp:cNvSpPr/>
      </dsp:nvSpPr>
      <dsp:spPr>
        <a:xfrm>
          <a:off x="1193045" y="705028"/>
          <a:ext cx="3755439" cy="21811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0" rIns="256032" bIns="256032" numCol="1" spcCol="1270" anchor="ctr" anchorCtr="0">
          <a:noAutofit/>
        </a:bodyPr>
        <a:lstStyle/>
        <a:p>
          <a:pPr marL="0" lvl="0" indent="0" algn="ctr" defTabSz="1600200">
            <a:lnSpc>
              <a:spcPct val="90000"/>
            </a:lnSpc>
            <a:spcBef>
              <a:spcPct val="0"/>
            </a:spcBef>
            <a:spcAft>
              <a:spcPct val="35000"/>
            </a:spcAft>
            <a:buNone/>
          </a:pPr>
          <a:r>
            <a:rPr lang="en-US" sz="3600" b="1"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STRENGHTS</a:t>
          </a:r>
        </a:p>
        <a:p>
          <a:pPr marL="228600" lvl="1" indent="-228600" algn="ctr" defTabSz="889000">
            <a:lnSpc>
              <a:spcPct val="90000"/>
            </a:lnSpc>
            <a:spcBef>
              <a:spcPct val="0"/>
            </a:spcBef>
            <a:spcAft>
              <a:spcPct val="15000"/>
            </a:spcAft>
            <a:buFont typeface="Arial" panose="020B0604020202020204" pitchFamily="34" charset="0"/>
            <a:buNone/>
          </a:pPr>
          <a:r>
            <a:rPr lang="en-US" sz="2000" b="0" kern="1200" noProof="0">
              <a:solidFill>
                <a:schemeClr val="tx1"/>
              </a:solidFill>
              <a:latin typeface="Calibri" panose="020F0502020204030204" pitchFamily="34" charset="0"/>
              <a:ea typeface="Calibri" panose="020F0502020204030204" pitchFamily="34" charset="0"/>
              <a:cs typeface="Calibri" panose="020F0502020204030204" pitchFamily="34" charset="0"/>
            </a:rPr>
            <a:t>Prospective study</a:t>
          </a:r>
          <a:endParaRPr lang="en-US" sz="20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ctr" defTabSz="889000">
            <a:lnSpc>
              <a:spcPct val="90000"/>
            </a:lnSpc>
            <a:spcBef>
              <a:spcPct val="0"/>
            </a:spcBef>
            <a:spcAft>
              <a:spcPct val="15000"/>
            </a:spcAft>
            <a:buFont typeface="Arial" panose="020B0604020202020204" pitchFamily="34" charset="0"/>
            <a:buNone/>
          </a:pPr>
          <a:endParaRPr lang="en-US" sz="20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ctr" defTabSz="889000">
            <a:lnSpc>
              <a:spcPct val="90000"/>
            </a:lnSpc>
            <a:spcBef>
              <a:spcPct val="0"/>
            </a:spcBef>
            <a:spcAft>
              <a:spcPct val="15000"/>
            </a:spcAft>
            <a:buFont typeface="Arial" panose="020B0604020202020204" pitchFamily="34" charset="0"/>
            <a:buNone/>
          </a:pPr>
          <a:r>
            <a:rPr lang="en-US" sz="20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rPr>
            <a:t>Multimodal approach</a:t>
          </a:r>
        </a:p>
        <a:p>
          <a:pPr marL="228600" lvl="1" indent="-228600" algn="ctr" defTabSz="889000">
            <a:lnSpc>
              <a:spcPct val="90000"/>
            </a:lnSpc>
            <a:spcBef>
              <a:spcPct val="0"/>
            </a:spcBef>
            <a:spcAft>
              <a:spcPct val="15000"/>
            </a:spcAft>
            <a:buFont typeface="Arial" panose="020B0604020202020204" pitchFamily="34" charset="0"/>
            <a:buNone/>
          </a:pPr>
          <a:endParaRPr lang="en-US" sz="20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ctr" defTabSz="889000">
            <a:lnSpc>
              <a:spcPct val="90000"/>
            </a:lnSpc>
            <a:spcBef>
              <a:spcPct val="0"/>
            </a:spcBef>
            <a:spcAft>
              <a:spcPct val="15000"/>
            </a:spcAft>
            <a:buFont typeface="Arial" panose="020B0604020202020204" pitchFamily="34" charset="0"/>
            <a:buNone/>
          </a:pPr>
          <a:r>
            <a:rPr lang="en-US" sz="2000" b="0" kern="1200" noProof="0">
              <a:solidFill>
                <a:schemeClr val="tx1"/>
              </a:solidFill>
              <a:latin typeface="Calibri" panose="020F0502020204030204" pitchFamily="34" charset="0"/>
              <a:ea typeface="Calibri" panose="020F0502020204030204" pitchFamily="34" charset="0"/>
              <a:cs typeface="Calibri" panose="020F0502020204030204" pitchFamily="34" charset="0"/>
            </a:rPr>
            <a:t>Clinically representative sample</a:t>
          </a:r>
          <a:endParaRPr lang="en-US" sz="2000" b="0" kern="12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dsp:txBody>
      <dsp:txXfrm>
        <a:off x="1193045" y="705028"/>
        <a:ext cx="3755439" cy="2181196"/>
      </dsp:txXfrm>
    </dsp:sp>
    <dsp:sp modelId="{5C9E1C22-790B-9948-B450-9952AE55E8E7}">
      <dsp:nvSpPr>
        <dsp:cNvPr id="0" name=""/>
        <dsp:cNvSpPr/>
      </dsp:nvSpPr>
      <dsp:spPr>
        <a:xfrm>
          <a:off x="5967016" y="762706"/>
          <a:ext cx="4092216" cy="3781453"/>
        </a:xfrm>
        <a:prstGeom prst="downArrow">
          <a:avLst/>
        </a:prstGeom>
        <a:gradFill rotWithShape="0">
          <a:gsLst>
            <a:gs pos="92000">
              <a:srgbClr val="F89742"/>
            </a:gs>
            <a:gs pos="100000">
              <a:srgbClr val="F89742"/>
            </a:gs>
            <a:gs pos="0">
              <a:srgbClr val="D5CB4B"/>
            </a:gs>
          </a:gsLst>
          <a:lin ang="5400000" scaled="0"/>
        </a:gradFill>
        <a:ln>
          <a:noFill/>
        </a:ln>
        <a:effectLst>
          <a:outerShdw blurRad="384039" dist="957586" dir="2220000" sx="77000" sy="77000" algn="ctr" rotWithShape="0">
            <a:srgbClr val="000000">
              <a:alpha val="17316"/>
            </a:srgbClr>
          </a:outerShdw>
        </a:effectLst>
      </dsp:spPr>
      <dsp:style>
        <a:lnRef idx="0">
          <a:scrgbClr r="0" g="0" b="0"/>
        </a:lnRef>
        <a:fillRef idx="3">
          <a:scrgbClr r="0" g="0" b="0"/>
        </a:fillRef>
        <a:effectRef idx="3">
          <a:scrgbClr r="0" g="0" b="0"/>
        </a:effectRef>
        <a:fontRef idx="minor">
          <a:schemeClr val="lt1"/>
        </a:fontRef>
      </dsp:style>
    </dsp:sp>
    <dsp:sp modelId="{A390A9DF-1961-0147-8E03-3F11C7904389}">
      <dsp:nvSpPr>
        <dsp:cNvPr id="0" name=""/>
        <dsp:cNvSpPr/>
      </dsp:nvSpPr>
      <dsp:spPr>
        <a:xfrm>
          <a:off x="6329390" y="1971623"/>
          <a:ext cx="3376308" cy="19138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0" rIns="256032" bIns="256032" numCol="1" spcCol="1270" anchor="ctr" anchorCtr="0">
          <a:noAutofit/>
        </a:bodyPr>
        <a:lstStyle/>
        <a:p>
          <a:pPr marL="0" lvl="0" indent="0" algn="ctr" defTabSz="1600200">
            <a:lnSpc>
              <a:spcPct val="90000"/>
            </a:lnSpc>
            <a:spcBef>
              <a:spcPct val="0"/>
            </a:spcBef>
            <a:spcAft>
              <a:spcPct val="35000"/>
            </a:spcAft>
            <a:buNone/>
          </a:pPr>
          <a:r>
            <a:rPr lang="en-US" sz="3600" b="1"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LIMITATIONS</a:t>
          </a:r>
        </a:p>
        <a:p>
          <a:pPr marL="228600" lvl="1" indent="-228600" algn="ctr" defTabSz="889000">
            <a:lnSpc>
              <a:spcPct val="90000"/>
            </a:lnSpc>
            <a:spcBef>
              <a:spcPct val="0"/>
            </a:spcBef>
            <a:spcAft>
              <a:spcPct val="15000"/>
            </a:spcAft>
            <a:buNone/>
          </a:pPr>
          <a:r>
            <a:rPr lang="en-US" sz="2000" b="0" kern="1200" noProof="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Non-randomized study</a:t>
          </a: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ctr" defTabSz="889000">
            <a:lnSpc>
              <a:spcPct val="90000"/>
            </a:lnSpc>
            <a:spcBef>
              <a:spcPct val="0"/>
            </a:spcBef>
            <a:spcAft>
              <a:spcPct val="15000"/>
            </a:spcAft>
            <a:buNone/>
          </a:pP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ctr" defTabSz="889000">
            <a:lnSpc>
              <a:spcPct val="90000"/>
            </a:lnSpc>
            <a:spcBef>
              <a:spcPct val="0"/>
            </a:spcBef>
            <a:spcAft>
              <a:spcPct val="15000"/>
            </a:spcAft>
            <a:buNone/>
          </a:pPr>
          <a:r>
            <a:rPr lang="en-US" sz="2000" b="0" kern="1200" noProof="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Monocentric study</a:t>
          </a: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ctr" defTabSz="889000">
            <a:lnSpc>
              <a:spcPct val="90000"/>
            </a:lnSpc>
            <a:spcBef>
              <a:spcPct val="0"/>
            </a:spcBef>
            <a:spcAft>
              <a:spcPct val="15000"/>
            </a:spcAft>
            <a:buNone/>
          </a:pP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ctr" defTabSz="889000">
            <a:lnSpc>
              <a:spcPct val="90000"/>
            </a:lnSpc>
            <a:spcBef>
              <a:spcPct val="0"/>
            </a:spcBef>
            <a:spcAft>
              <a:spcPct val="15000"/>
            </a:spcAft>
            <a:buNone/>
          </a:pPr>
          <a:r>
            <a:rPr lang="en-US" sz="2000" b="0" kern="1200" noProof="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rPr>
            <a:t>Short follow-up time</a:t>
          </a:r>
          <a:endParaRPr lang="en-US" sz="2000" b="0" kern="1200" noProof="0" dirty="0">
            <a:solidFill>
              <a:schemeClr val="tx2">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dsp:txBody>
      <dsp:txXfrm>
        <a:off x="6329390" y="1971623"/>
        <a:ext cx="3376308" cy="19138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EC8E69-3DB3-4287-BA31-64E8B2297446}">
      <dsp:nvSpPr>
        <dsp:cNvPr id="0" name=""/>
        <dsp:cNvSpPr/>
      </dsp:nvSpPr>
      <dsp:spPr>
        <a:xfrm>
          <a:off x="-5218168" y="-799247"/>
          <a:ext cx="6213884" cy="6213884"/>
        </a:xfrm>
        <a:prstGeom prst="blockArc">
          <a:avLst>
            <a:gd name="adj1" fmla="val 18900000"/>
            <a:gd name="adj2" fmla="val 2700000"/>
            <a:gd name="adj3" fmla="val 348"/>
          </a:avLst>
        </a:prstGeom>
        <a:noFill/>
        <a:ln w="12700" cap="flat" cmpd="sng" algn="ctr">
          <a:solidFill>
            <a:schemeClr val="accent3">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5728621-0AE7-4C68-AE50-CD95588E8619}">
      <dsp:nvSpPr>
        <dsp:cNvPr id="0" name=""/>
        <dsp:cNvSpPr/>
      </dsp:nvSpPr>
      <dsp:spPr>
        <a:xfrm>
          <a:off x="521336" y="354831"/>
          <a:ext cx="9201025" cy="71003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63588"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noProof="0" dirty="0">
              <a:latin typeface="Calibri" panose="020F0502020204030204" pitchFamily="34" charset="0"/>
              <a:ea typeface="Calibri" panose="020F0502020204030204" pitchFamily="34" charset="0"/>
              <a:cs typeface="Calibri" panose="020F0502020204030204" pitchFamily="34" charset="0"/>
            </a:rPr>
            <a:t>I</a:t>
          </a:r>
          <a:r>
            <a:rPr lang="en-US" sz="2000" kern="1200" noProof="0" dirty="0">
              <a:latin typeface="Calibri" panose="020F0502020204030204" pitchFamily="34" charset="0"/>
              <a:ea typeface="Calibri" panose="020F0502020204030204" pitchFamily="34" charset="0"/>
              <a:cs typeface="Calibri" panose="020F0502020204030204" pitchFamily="34" charset="0"/>
            </a:rPr>
            <a:t>nitiation of GLP-1RA or SGLT-2i therapy is associated with improvements in liver stiffness and steatosis in patients with T2DM and MASLD </a:t>
          </a:r>
        </a:p>
      </dsp:txBody>
      <dsp:txXfrm>
        <a:off x="521336" y="354831"/>
        <a:ext cx="9201025" cy="710031"/>
      </dsp:txXfrm>
    </dsp:sp>
    <dsp:sp modelId="{C6331198-4036-4F97-8A03-28C066C458F4}">
      <dsp:nvSpPr>
        <dsp:cNvPr id="0" name=""/>
        <dsp:cNvSpPr/>
      </dsp:nvSpPr>
      <dsp:spPr>
        <a:xfrm>
          <a:off x="77566" y="266077"/>
          <a:ext cx="887539" cy="887539"/>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3861F98-47A7-41FA-A5A9-B93C6FC6766F}">
      <dsp:nvSpPr>
        <dsp:cNvPr id="0" name=""/>
        <dsp:cNvSpPr/>
      </dsp:nvSpPr>
      <dsp:spPr>
        <a:xfrm>
          <a:off x="928413" y="1420063"/>
          <a:ext cx="8793948" cy="710031"/>
        </a:xfrm>
        <a:prstGeom prst="rect">
          <a:avLst/>
        </a:prstGeom>
        <a:gradFill rotWithShape="0">
          <a:gsLst>
            <a:gs pos="0">
              <a:srgbClr val="D5CB4B"/>
            </a:gs>
            <a:gs pos="50000">
              <a:schemeClr val="accent2">
                <a:hueOff val="2147871"/>
                <a:satOff val="-6164"/>
                <a:lumOff val="-9870"/>
                <a:alphaOff val="0"/>
                <a:satMod val="110000"/>
                <a:lumMod val="100000"/>
                <a:shade val="100000"/>
              </a:schemeClr>
            </a:gs>
            <a:gs pos="100000">
              <a:schemeClr val="accent2">
                <a:hueOff val="2147871"/>
                <a:satOff val="-6164"/>
                <a:lumOff val="-987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63588"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noProof="0" dirty="0">
              <a:latin typeface="Calibri" panose="020F0502020204030204" pitchFamily="34" charset="0"/>
              <a:ea typeface="Calibri" panose="020F0502020204030204" pitchFamily="34" charset="0"/>
              <a:cs typeface="Calibri" panose="020F0502020204030204" pitchFamily="34" charset="0"/>
            </a:rPr>
            <a:t>No clear statistically significant superiority of GLP-1 over SGLT-2 emerged from our study; both classes appear to confer benefit</a:t>
          </a:r>
        </a:p>
      </dsp:txBody>
      <dsp:txXfrm>
        <a:off x="928413" y="1420063"/>
        <a:ext cx="8793948" cy="710031"/>
      </dsp:txXfrm>
    </dsp:sp>
    <dsp:sp modelId="{5B85FB7C-A7F0-40FC-B453-BFDAB03BA879}">
      <dsp:nvSpPr>
        <dsp:cNvPr id="0" name=""/>
        <dsp:cNvSpPr/>
      </dsp:nvSpPr>
      <dsp:spPr>
        <a:xfrm>
          <a:off x="484643" y="1331309"/>
          <a:ext cx="887539" cy="887539"/>
        </a:xfrm>
        <a:prstGeom prst="ellipse">
          <a:avLst/>
        </a:prstGeom>
        <a:solidFill>
          <a:schemeClr val="lt1">
            <a:hueOff val="0"/>
            <a:satOff val="0"/>
            <a:lumOff val="0"/>
            <a:alphaOff val="0"/>
          </a:schemeClr>
        </a:solidFill>
        <a:ln w="12700" cap="flat" cmpd="sng" algn="ctr">
          <a:solidFill>
            <a:schemeClr val="accent2">
              <a:hueOff val="2147871"/>
              <a:satOff val="-6164"/>
              <a:lumOff val="-9870"/>
              <a:alphaOff val="0"/>
            </a:schemeClr>
          </a:solidFill>
          <a:prstDash val="solid"/>
          <a:miter lim="800000"/>
        </a:ln>
        <a:effectLst/>
      </dsp:spPr>
      <dsp:style>
        <a:lnRef idx="1">
          <a:scrgbClr r="0" g="0" b="0"/>
        </a:lnRef>
        <a:fillRef idx="1">
          <a:scrgbClr r="0" g="0" b="0"/>
        </a:fillRef>
        <a:effectRef idx="0">
          <a:scrgbClr r="0" g="0" b="0"/>
        </a:effectRef>
        <a:fontRef idx="minor"/>
      </dsp:style>
    </dsp:sp>
    <dsp:sp modelId="{522E655B-2A56-456E-BF64-B843C6573CFD}">
      <dsp:nvSpPr>
        <dsp:cNvPr id="0" name=""/>
        <dsp:cNvSpPr/>
      </dsp:nvSpPr>
      <dsp:spPr>
        <a:xfrm>
          <a:off x="928413" y="2485295"/>
          <a:ext cx="8793948" cy="710031"/>
        </a:xfrm>
        <a:prstGeom prst="rect">
          <a:avLst/>
        </a:prstGeom>
        <a:gradFill rotWithShape="0">
          <a:gsLst>
            <a:gs pos="0">
              <a:schemeClr val="accent2">
                <a:hueOff val="4295743"/>
                <a:satOff val="-12329"/>
                <a:lumOff val="-19739"/>
                <a:alphaOff val="0"/>
                <a:satMod val="103000"/>
                <a:lumMod val="102000"/>
                <a:tint val="94000"/>
              </a:schemeClr>
            </a:gs>
            <a:gs pos="50000">
              <a:schemeClr val="accent2">
                <a:hueOff val="4295743"/>
                <a:satOff val="-12329"/>
                <a:lumOff val="-19739"/>
                <a:alphaOff val="0"/>
                <a:satMod val="110000"/>
                <a:lumMod val="100000"/>
                <a:shade val="100000"/>
              </a:schemeClr>
            </a:gs>
            <a:gs pos="100000">
              <a:schemeClr val="accent2">
                <a:hueOff val="4295743"/>
                <a:satOff val="-12329"/>
                <a:lumOff val="-1973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63588"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noProof="0" dirty="0">
              <a:latin typeface="Calibri" panose="020F0502020204030204" pitchFamily="34" charset="0"/>
              <a:ea typeface="Calibri" panose="020F0502020204030204" pitchFamily="34" charset="0"/>
              <a:cs typeface="Calibri" panose="020F0502020204030204" pitchFamily="34" charset="0"/>
            </a:rPr>
            <a:t>Also in patients with advanced fibrosis and compensated cirrhosis, diabetes medications have shown safety and efficacy </a:t>
          </a:r>
        </a:p>
      </dsp:txBody>
      <dsp:txXfrm>
        <a:off x="928413" y="2485295"/>
        <a:ext cx="8793948" cy="710031"/>
      </dsp:txXfrm>
    </dsp:sp>
    <dsp:sp modelId="{CF55F10C-A407-417A-808E-9F6706AA6761}">
      <dsp:nvSpPr>
        <dsp:cNvPr id="0" name=""/>
        <dsp:cNvSpPr/>
      </dsp:nvSpPr>
      <dsp:spPr>
        <a:xfrm>
          <a:off x="484643" y="2396541"/>
          <a:ext cx="887539" cy="887539"/>
        </a:xfrm>
        <a:prstGeom prst="ellipse">
          <a:avLst/>
        </a:prstGeom>
        <a:solidFill>
          <a:schemeClr val="lt1">
            <a:hueOff val="0"/>
            <a:satOff val="0"/>
            <a:lumOff val="0"/>
            <a:alphaOff val="0"/>
          </a:schemeClr>
        </a:solidFill>
        <a:ln w="12700" cap="flat" cmpd="sng" algn="ctr">
          <a:solidFill>
            <a:schemeClr val="accent2">
              <a:hueOff val="4295743"/>
              <a:satOff val="-12329"/>
              <a:lumOff val="-19739"/>
              <a:alphaOff val="0"/>
            </a:schemeClr>
          </a:solidFill>
          <a:prstDash val="solid"/>
          <a:miter lim="800000"/>
        </a:ln>
        <a:effectLst/>
      </dsp:spPr>
      <dsp:style>
        <a:lnRef idx="1">
          <a:scrgbClr r="0" g="0" b="0"/>
        </a:lnRef>
        <a:fillRef idx="1">
          <a:scrgbClr r="0" g="0" b="0"/>
        </a:fillRef>
        <a:effectRef idx="0">
          <a:scrgbClr r="0" g="0" b="0"/>
        </a:effectRef>
        <a:fontRef idx="minor"/>
      </dsp:style>
    </dsp:sp>
    <dsp:sp modelId="{6E39C94D-6F1B-4635-BF70-E4CF5D45DAE2}">
      <dsp:nvSpPr>
        <dsp:cNvPr id="0" name=""/>
        <dsp:cNvSpPr/>
      </dsp:nvSpPr>
      <dsp:spPr>
        <a:xfrm>
          <a:off x="521336" y="3550527"/>
          <a:ext cx="9201025" cy="710031"/>
        </a:xfrm>
        <a:prstGeom prst="rect">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63588"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noProof="0" dirty="0">
              <a:latin typeface="Calibri" panose="020F0502020204030204" pitchFamily="34" charset="0"/>
              <a:ea typeface="Calibri" panose="020F0502020204030204" pitchFamily="34" charset="0"/>
              <a:cs typeface="Calibri" panose="020F0502020204030204" pitchFamily="34" charset="0"/>
            </a:rPr>
            <a:t>These drugs may also hold promise for the prevention of metabolic (especially cardiovascular) complications in patients with MASLD</a:t>
          </a:r>
        </a:p>
      </dsp:txBody>
      <dsp:txXfrm>
        <a:off x="521336" y="3550527"/>
        <a:ext cx="9201025" cy="710031"/>
      </dsp:txXfrm>
    </dsp:sp>
    <dsp:sp modelId="{324F7B47-58D7-424C-9A80-CBA746837F77}">
      <dsp:nvSpPr>
        <dsp:cNvPr id="0" name=""/>
        <dsp:cNvSpPr/>
      </dsp:nvSpPr>
      <dsp:spPr>
        <a:xfrm>
          <a:off x="77566" y="3461773"/>
          <a:ext cx="887539" cy="887539"/>
        </a:xfrm>
        <a:prstGeom prst="ellipse">
          <a:avLst/>
        </a:prstGeom>
        <a:solidFill>
          <a:schemeClr val="lt1">
            <a:hueOff val="0"/>
            <a:satOff val="0"/>
            <a:lumOff val="0"/>
            <a:alphaOff val="0"/>
          </a:schemeClr>
        </a:solidFill>
        <a:ln w="12700" cap="flat" cmpd="sng" algn="ctr">
          <a:solidFill>
            <a:schemeClr val="accent2">
              <a:hueOff val="6443614"/>
              <a:satOff val="-18493"/>
              <a:lumOff val="-29609"/>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C624CC-F2DD-E344-805F-9BCA6D46D350}" type="datetimeFigureOut">
              <a:rPr lang="it-IT" smtClean="0"/>
              <a:t>17/04/2026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C7129D-5CB9-DB4E-8E9E-F56A40409354}" type="slidenum">
              <a:rPr lang="it-IT" smtClean="0"/>
              <a:t>‹N›</a:t>
            </a:fld>
            <a:endParaRPr lang="it-IT"/>
          </a:p>
        </p:txBody>
      </p:sp>
    </p:spTree>
    <p:extLst>
      <p:ext uri="{BB962C8B-B14F-4D97-AF65-F5344CB8AC3E}">
        <p14:creationId xmlns:p14="http://schemas.microsoft.com/office/powerpoint/2010/main" val="36967118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ctr"/>
            <a:r>
              <a:rPr lang="it-IT" sz="1200" kern="100" dirty="0">
                <a:effectLst/>
                <a:latin typeface="Aptos" panose="020B0004020202020204" pitchFamily="34" charset="0"/>
                <a:ea typeface="Aptos" panose="020B0004020202020204" pitchFamily="34" charset="0"/>
                <a:cs typeface="Times New Roman" panose="02020603050405020304" pitchFamily="18" charset="0"/>
              </a:rPr>
              <a:t>Buongiorno a tutti, desidero innanzitutto ringraziare l’organizzazione e il dottor Mega e tutto il team per avermi dato l'opportunità di presentare oggi questo lavoro </a:t>
            </a:r>
            <a:r>
              <a:rPr lang="it-IT" sz="1800" b="0" i="0" u="none" strike="noStrike" dirty="0">
                <a:solidFill>
                  <a:srgbClr val="000000"/>
                </a:solidFill>
                <a:effectLst/>
                <a:latin typeface="Arial" panose="020B0604020202020204" pitchFamily="34" charset="0"/>
              </a:rPr>
              <a:t>sull’utilizzo dei farmaci antidiabetici nei pazienti con MASLD</a:t>
            </a:r>
            <a:endParaRPr lang="it-IT" dirty="0"/>
          </a:p>
        </p:txBody>
      </p:sp>
      <p:sp>
        <p:nvSpPr>
          <p:cNvPr id="4" name="Segnaposto numero diapositiva 3"/>
          <p:cNvSpPr>
            <a:spLocks noGrp="1"/>
          </p:cNvSpPr>
          <p:nvPr>
            <p:ph type="sldNum" sz="quarter" idx="5"/>
          </p:nvPr>
        </p:nvSpPr>
        <p:spPr/>
        <p:txBody>
          <a:bodyPr/>
          <a:lstStyle/>
          <a:p>
            <a:fld id="{2AC7129D-5CB9-DB4E-8E9E-F56A40409354}" type="slidenum">
              <a:rPr lang="it-IT" smtClean="0"/>
              <a:t>1</a:t>
            </a:fld>
            <a:endParaRPr lang="it-IT"/>
          </a:p>
        </p:txBody>
      </p:sp>
    </p:spTree>
    <p:extLst>
      <p:ext uri="{BB962C8B-B14F-4D97-AF65-F5344CB8AC3E}">
        <p14:creationId xmlns:p14="http://schemas.microsoft.com/office/powerpoint/2010/main" val="2424949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Per quanto riguarda i risultati di fibrosi e steatosi.</a:t>
            </a:r>
          </a:p>
          <a:p>
            <a:r>
              <a:rPr lang="it-IT" dirty="0"/>
              <a:t>Nella prima tabella sono visibili i dati dell’</a:t>
            </a:r>
            <a:r>
              <a:rPr lang="it-IT" dirty="0" err="1"/>
              <a:t>elastografia</a:t>
            </a:r>
            <a:r>
              <a:rPr lang="it-IT" dirty="0"/>
              <a:t> epatica al baseline. La maggio parte dei pazienti presentavano fibrosi non significativa o bassa e circa il 16% valori </a:t>
            </a:r>
            <a:r>
              <a:rPr lang="it-IT" dirty="0" err="1"/>
              <a:t>diall’elatometri</a:t>
            </a:r>
            <a:r>
              <a:rPr lang="it-IT" dirty="0"/>
              <a:t> &gt; 14 </a:t>
            </a:r>
            <a:r>
              <a:rPr lang="it-IT" dirty="0" err="1"/>
              <a:t>kPa</a:t>
            </a:r>
            <a:r>
              <a:rPr lang="it-IT" dirty="0"/>
              <a:t> compatibili con fibrosi F4. </a:t>
            </a:r>
          </a:p>
          <a:p>
            <a:r>
              <a:rPr lang="it-IT" dirty="0"/>
              <a:t>In tutti i quattro gruppi si è osservata una riduzione statisticamente significativa della fibrosi misurata con l’</a:t>
            </a:r>
            <a:r>
              <a:rPr lang="it-IT" dirty="0" err="1"/>
              <a:t>elastometria</a:t>
            </a:r>
            <a:r>
              <a:rPr lang="it-IT" dirty="0"/>
              <a:t> ed anche una riduzione della steatosi misurata con il </a:t>
            </a:r>
            <a:r>
              <a:rPr lang="it-IT" sz="1800" b="0" i="0" u="none" strike="noStrike" dirty="0">
                <a:solidFill>
                  <a:srgbClr val="000000"/>
                </a:solidFill>
                <a:effectLst/>
                <a:latin typeface="Arial" panose="020B0604020202020204" pitchFamily="34" charset="0"/>
              </a:rPr>
              <a:t>Coefficiente di Attenuazione.</a:t>
            </a:r>
            <a:endParaRPr lang="it-IT" dirty="0"/>
          </a:p>
        </p:txBody>
      </p:sp>
      <p:sp>
        <p:nvSpPr>
          <p:cNvPr id="4" name="Segnaposto numero diapositiva 3"/>
          <p:cNvSpPr>
            <a:spLocks noGrp="1"/>
          </p:cNvSpPr>
          <p:nvPr>
            <p:ph type="sldNum" sz="quarter" idx="5"/>
          </p:nvPr>
        </p:nvSpPr>
        <p:spPr/>
        <p:txBody>
          <a:bodyPr/>
          <a:lstStyle/>
          <a:p>
            <a:fld id="{2AC7129D-5CB9-DB4E-8E9E-F56A40409354}" type="slidenum">
              <a:rPr lang="it-IT" smtClean="0"/>
              <a:t>10</a:t>
            </a:fld>
            <a:endParaRPr lang="it-IT"/>
          </a:p>
        </p:txBody>
      </p:sp>
    </p:spTree>
    <p:extLst>
      <p:ext uri="{BB962C8B-B14F-4D97-AF65-F5344CB8AC3E}">
        <p14:creationId xmlns:p14="http://schemas.microsoft.com/office/powerpoint/2010/main" val="1274202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dirty="0">
                <a:solidFill>
                  <a:srgbClr val="000000"/>
                </a:solidFill>
                <a:effectLst/>
              </a:rPr>
              <a:t>Passiamo all’analisi multivariata.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dirty="0">
                <a:solidFill>
                  <a:srgbClr val="000000"/>
                </a:solidFill>
                <a:effectLst/>
              </a:rPr>
              <a:t>Abbiamo valutato l’effetto tempo e l’effetto gruppo confrontando i farmaci antidiabetici GLP1RA e SGLT2i con il gruppo controllo. Abbiamo osservato un effetto tempo sulla riduzione della steatosi valutata con il coefficiente di attenuazione, senza tuttavia osservare un effetto gruppo. Il dato statisticamente più significativo invece si è osservata una riduzione statisticamente significativa della fibrosi all’</a:t>
            </a:r>
            <a:r>
              <a:rPr lang="it-IT" sz="1200" b="0" i="0" u="none" strike="noStrike" dirty="0" err="1">
                <a:solidFill>
                  <a:srgbClr val="000000"/>
                </a:solidFill>
                <a:effectLst/>
              </a:rPr>
              <a:t>elastometria</a:t>
            </a:r>
            <a:r>
              <a:rPr lang="it-IT" sz="1200" b="0" i="0" u="none" strike="noStrike" dirty="0">
                <a:solidFill>
                  <a:srgbClr val="000000"/>
                </a:solidFill>
                <a:effectLst/>
              </a:rPr>
              <a:t> epatica, osservare un vantaggio nell’l’utilizzo dei nuovi farmaci.</a:t>
            </a:r>
            <a:endParaRPr lang="it-IT" sz="1800" b="0" i="0" u="none" strike="noStrike" dirty="0">
              <a:solidFill>
                <a:srgbClr val="000000"/>
              </a:solidFill>
              <a:effectLst/>
            </a:endParaRPr>
          </a:p>
          <a:p>
            <a:endParaRPr lang="it-IT" sz="1800" b="0" i="0" u="none" strike="noStrike" dirty="0">
              <a:solidFill>
                <a:srgbClr val="000000"/>
              </a:solidFill>
              <a:effectLst/>
              <a:latin typeface="Times New Roman" panose="02020603050405020304" pitchFamily="18" charset="0"/>
            </a:endParaRPr>
          </a:p>
        </p:txBody>
      </p:sp>
      <p:sp>
        <p:nvSpPr>
          <p:cNvPr id="4" name="Segnaposto numero diapositiva 3"/>
          <p:cNvSpPr>
            <a:spLocks noGrp="1"/>
          </p:cNvSpPr>
          <p:nvPr>
            <p:ph type="sldNum" sz="quarter" idx="5"/>
          </p:nvPr>
        </p:nvSpPr>
        <p:spPr/>
        <p:txBody>
          <a:bodyPr/>
          <a:lstStyle/>
          <a:p>
            <a:fld id="{2AC7129D-5CB9-DB4E-8E9E-F56A40409354}" type="slidenum">
              <a:rPr lang="it-IT" smtClean="0"/>
              <a:t>11</a:t>
            </a:fld>
            <a:endParaRPr lang="it-IT"/>
          </a:p>
        </p:txBody>
      </p:sp>
    </p:spTree>
    <p:extLst>
      <p:ext uri="{BB962C8B-B14F-4D97-AF65-F5344CB8AC3E}">
        <p14:creationId xmlns:p14="http://schemas.microsoft.com/office/powerpoint/2010/main" val="1076687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dirty="0">
                <a:solidFill>
                  <a:srgbClr val="000000"/>
                </a:solidFill>
                <a:effectLst/>
              </a:rPr>
              <a:t>La stessa analisi è stata condotta confrontando gli agonisti dei recettori GLP-1 e gli inibitori SGLT-2 ed è emersa una riduzione statisticamente significativa della fibrosi senza però differenze fra i due gruppi, dato che suggerisce che entrambe le classi farmaceutiche abbiano un effetto simile. </a:t>
            </a:r>
            <a:endParaRPr lang="it-IT" dirty="0"/>
          </a:p>
        </p:txBody>
      </p:sp>
      <p:sp>
        <p:nvSpPr>
          <p:cNvPr id="4" name="Segnaposto numero diapositiva 3"/>
          <p:cNvSpPr>
            <a:spLocks noGrp="1"/>
          </p:cNvSpPr>
          <p:nvPr>
            <p:ph type="sldNum" sz="quarter" idx="5"/>
          </p:nvPr>
        </p:nvSpPr>
        <p:spPr/>
        <p:txBody>
          <a:bodyPr/>
          <a:lstStyle/>
          <a:p>
            <a:fld id="{2AC7129D-5CB9-DB4E-8E9E-F56A40409354}" type="slidenum">
              <a:rPr lang="it-IT" smtClean="0"/>
              <a:t>12</a:t>
            </a:fld>
            <a:endParaRPr lang="it-IT"/>
          </a:p>
        </p:txBody>
      </p:sp>
    </p:spTree>
    <p:extLst>
      <p:ext uri="{BB962C8B-B14F-4D97-AF65-F5344CB8AC3E}">
        <p14:creationId xmlns:p14="http://schemas.microsoft.com/office/powerpoint/2010/main" val="1538075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Seppur limitato dall’essere uno studio non randomizzato, monocentrico con breve follow-up</a:t>
            </a:r>
          </a:p>
        </p:txBody>
      </p:sp>
      <p:sp>
        <p:nvSpPr>
          <p:cNvPr id="4" name="Segnaposto numero diapositiva 3"/>
          <p:cNvSpPr>
            <a:spLocks noGrp="1"/>
          </p:cNvSpPr>
          <p:nvPr>
            <p:ph type="sldNum" sz="quarter" idx="5"/>
          </p:nvPr>
        </p:nvSpPr>
        <p:spPr/>
        <p:txBody>
          <a:bodyPr/>
          <a:lstStyle/>
          <a:p>
            <a:fld id="{2AC7129D-5CB9-DB4E-8E9E-F56A40409354}" type="slidenum">
              <a:rPr lang="it-IT" smtClean="0"/>
              <a:t>13</a:t>
            </a:fld>
            <a:endParaRPr lang="it-IT"/>
          </a:p>
        </p:txBody>
      </p:sp>
    </p:spTree>
    <p:extLst>
      <p:ext uri="{BB962C8B-B14F-4D97-AF65-F5344CB8AC3E}">
        <p14:creationId xmlns:p14="http://schemas.microsoft.com/office/powerpoint/2010/main" val="23928870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Lo studio ha permesso di osservare un miglioramento della fibrosi e steatosi dei pazienti diabetici con MASLD in terapia con </a:t>
            </a:r>
            <a:r>
              <a:rPr lang="it-IT" sz="1200" b="0" i="0" u="none" strike="noStrike" dirty="0">
                <a:solidFill>
                  <a:srgbClr val="000000"/>
                </a:solidFill>
                <a:effectLst/>
              </a:rPr>
              <a:t>agonisti dei recettori GLP-1 e gli inibitori SGLT-2 senza che venisse osservata una superiorità di una classe farmaceutica rispetto all’altra. </a:t>
            </a:r>
          </a:p>
          <a:p>
            <a:r>
              <a:rPr lang="it-IT" dirty="0"/>
              <a:t>Tali farmaci inoltre sembrano essere efficaci e sicuri anche nei pazienti con cirrosi avanzata e sembrano essere promettenti per il loro impiego nei pazienti con MASLD anche nella prevenzione di complicanze metaboliche. </a:t>
            </a:r>
          </a:p>
        </p:txBody>
      </p:sp>
      <p:sp>
        <p:nvSpPr>
          <p:cNvPr id="4" name="Segnaposto numero diapositiva 3"/>
          <p:cNvSpPr>
            <a:spLocks noGrp="1"/>
          </p:cNvSpPr>
          <p:nvPr>
            <p:ph type="sldNum" sz="quarter" idx="5"/>
          </p:nvPr>
        </p:nvSpPr>
        <p:spPr/>
        <p:txBody>
          <a:bodyPr/>
          <a:lstStyle/>
          <a:p>
            <a:fld id="{2AC7129D-5CB9-DB4E-8E9E-F56A40409354}" type="slidenum">
              <a:rPr lang="it-IT" smtClean="0"/>
              <a:t>14</a:t>
            </a:fld>
            <a:endParaRPr lang="it-IT"/>
          </a:p>
        </p:txBody>
      </p:sp>
    </p:spTree>
    <p:extLst>
      <p:ext uri="{BB962C8B-B14F-4D97-AF65-F5344CB8AC3E}">
        <p14:creationId xmlns:p14="http://schemas.microsoft.com/office/powerpoint/2010/main" val="1506554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Non ho conflitti di interesse</a:t>
            </a:r>
          </a:p>
        </p:txBody>
      </p:sp>
      <p:sp>
        <p:nvSpPr>
          <p:cNvPr id="4" name="Segnaposto numero diapositiva 3"/>
          <p:cNvSpPr>
            <a:spLocks noGrp="1"/>
          </p:cNvSpPr>
          <p:nvPr>
            <p:ph type="sldNum" sz="quarter" idx="5"/>
          </p:nvPr>
        </p:nvSpPr>
        <p:spPr/>
        <p:txBody>
          <a:bodyPr/>
          <a:lstStyle/>
          <a:p>
            <a:fld id="{2AC7129D-5CB9-DB4E-8E9E-F56A40409354}" type="slidenum">
              <a:rPr lang="it-IT" smtClean="0"/>
              <a:t>2</a:t>
            </a:fld>
            <a:endParaRPr lang="it-IT"/>
          </a:p>
        </p:txBody>
      </p:sp>
    </p:spTree>
    <p:extLst>
      <p:ext uri="{BB962C8B-B14F-4D97-AF65-F5344CB8AC3E}">
        <p14:creationId xmlns:p14="http://schemas.microsoft.com/office/powerpoint/2010/main" val="2085692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00" dirty="0">
                <a:effectLst/>
                <a:latin typeface="Aptos" panose="020B0004020202020204" pitchFamily="34" charset="0"/>
                <a:ea typeface="Aptos" panose="020B0004020202020204" pitchFamily="34" charset="0"/>
                <a:cs typeface="Times New Roman" panose="02020603050405020304" pitchFamily="18" charset="0"/>
              </a:rPr>
              <a:t>La MASLD - </a:t>
            </a:r>
            <a:r>
              <a:rPr lang="it-IT" b="1" i="0" u="none" strike="noStrike" dirty="0">
                <a:solidFill>
                  <a:srgbClr val="001D35"/>
                </a:solidFill>
                <a:effectLst/>
                <a:latin typeface="Google Sans"/>
              </a:rPr>
              <a:t>Malattia epatica </a:t>
            </a:r>
            <a:r>
              <a:rPr lang="it-IT" b="1" i="0" u="none" strike="noStrike" dirty="0" err="1">
                <a:solidFill>
                  <a:srgbClr val="001D35"/>
                </a:solidFill>
                <a:effectLst/>
                <a:latin typeface="Google Sans"/>
              </a:rPr>
              <a:t>steatosica</a:t>
            </a:r>
            <a:r>
              <a:rPr lang="it-IT" b="1" i="0" u="none" strike="noStrike" dirty="0">
                <a:solidFill>
                  <a:srgbClr val="001D35"/>
                </a:solidFill>
                <a:effectLst/>
                <a:latin typeface="Google Sans"/>
              </a:rPr>
              <a:t> associata a disfunzione metabolica </a:t>
            </a:r>
            <a:r>
              <a:rPr lang="it-IT" sz="1200" kern="100" dirty="0">
                <a:effectLst/>
                <a:latin typeface="Aptos" panose="020B0004020202020204" pitchFamily="34" charset="0"/>
                <a:ea typeface="Aptos" panose="020B0004020202020204" pitchFamily="34" charset="0"/>
                <a:cs typeface="Times New Roman" panose="02020603050405020304" pitchFamily="18" charset="0"/>
              </a:rPr>
              <a:t>è una condizione in aumento negli ultimi anni e rappresenta oggi una delle principali cause di malattia epatica cronica e cirrosi.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b="0" i="0" u="none" strike="noStrike" dirty="0">
                <a:solidFill>
                  <a:srgbClr val="000000"/>
                </a:solidFill>
                <a:effectLst/>
                <a:latin typeface="-webkit-standard"/>
              </a:rPr>
              <a:t>Nei pazienti con DM di tipo 2 è presente MASLD oltre il 60–65% dei pazienti e fino al 20% sviluppa fibrosi avanzata (questo perché le</a:t>
            </a:r>
            <a:r>
              <a:rPr lang="it-IT" sz="1200" kern="100" dirty="0">
                <a:effectLst/>
                <a:latin typeface="Aptos" panose="020B0004020202020204" pitchFamily="34" charset="0"/>
                <a:ea typeface="Aptos" panose="020B0004020202020204" pitchFamily="34" charset="0"/>
                <a:cs typeface="Times New Roman" panose="02020603050405020304" pitchFamily="18" charset="0"/>
              </a:rPr>
              <a:t> due condizioni condividono meccanismi patogenetici </a:t>
            </a:r>
            <a:r>
              <a:rPr lang="it-IT" sz="1200" kern="100" dirty="0">
                <a:solidFill>
                  <a:schemeClr val="bg2"/>
                </a:solidFill>
                <a:effectLst/>
                <a:latin typeface="Aptos" panose="020B0004020202020204" pitchFamily="34" charset="0"/>
                <a:ea typeface="Aptos" panose="020B0004020202020204" pitchFamily="34" charset="0"/>
                <a:cs typeface="Times New Roman" panose="02020603050405020304" pitchFamily="18" charset="0"/>
              </a:rPr>
              <a:t>comuni) </a:t>
            </a:r>
            <a:endParaRPr lang="it-IT"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00" dirty="0">
                <a:effectLst/>
                <a:latin typeface="Aptos" panose="020B0004020202020204" pitchFamily="34" charset="0"/>
                <a:ea typeface="Aptos" panose="020B0004020202020204" pitchFamily="34" charset="0"/>
                <a:cs typeface="Times New Roman" panose="02020603050405020304" pitchFamily="18" charset="0"/>
              </a:rPr>
              <a:t>Nella valutazione del paziente con MASLD, sono disponibili diversi score non invasivi per la stima del grado di fibrosi epatica, di cui il più noto è il FIB-4.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00" dirty="0">
                <a:effectLst/>
                <a:latin typeface="Aptos" panose="020B0004020202020204" pitchFamily="34" charset="0"/>
                <a:ea typeface="Aptos" panose="020B0004020202020204" pitchFamily="34" charset="0"/>
                <a:cs typeface="Times New Roman" panose="02020603050405020304" pitchFamily="18" charset="0"/>
              </a:rPr>
              <a:t>Studi recenti hanno cominciato a esaminare l’effetto dei farmaci antidiabetici nei pazienti con MASLD, suggerendo un potenziale beneficio, in particolare in termini di riduzione della fibrosi epatica.</a:t>
            </a:r>
          </a:p>
        </p:txBody>
      </p:sp>
      <p:sp>
        <p:nvSpPr>
          <p:cNvPr id="4" name="Segnaposto numero diapositiva 3"/>
          <p:cNvSpPr>
            <a:spLocks noGrp="1"/>
          </p:cNvSpPr>
          <p:nvPr>
            <p:ph type="sldNum" sz="quarter" idx="5"/>
          </p:nvPr>
        </p:nvSpPr>
        <p:spPr/>
        <p:txBody>
          <a:bodyPr/>
          <a:lstStyle/>
          <a:p>
            <a:fld id="{2AC7129D-5CB9-DB4E-8E9E-F56A40409354}" type="slidenum">
              <a:rPr lang="it-IT" smtClean="0"/>
              <a:t>3</a:t>
            </a:fld>
            <a:endParaRPr lang="it-IT"/>
          </a:p>
        </p:txBody>
      </p:sp>
    </p:spTree>
    <p:extLst>
      <p:ext uri="{BB962C8B-B14F-4D97-AF65-F5344CB8AC3E}">
        <p14:creationId xmlns:p14="http://schemas.microsoft.com/office/powerpoint/2010/main" val="1448931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rtl="0">
              <a:spcBef>
                <a:spcPts val="0"/>
              </a:spcBef>
              <a:spcAft>
                <a:spcPts val="0"/>
              </a:spcAft>
            </a:pPr>
            <a:r>
              <a:rPr lang="it-IT" sz="1800" b="0" i="0" u="none" strike="noStrike" dirty="0">
                <a:solidFill>
                  <a:srgbClr val="000000"/>
                </a:solidFill>
                <a:effectLst/>
                <a:latin typeface="Arial" panose="020B0604020202020204" pitchFamily="34" charset="0"/>
              </a:rPr>
              <a:t>Partendo da queste considerazioni, abbiamo realizzato uno studio finalizzato a valutare l'impatto dei farmaci antidiabetici su steatosi e fibrosi epatica nei pazienti con MASLD e diabete di tipo 2, concentrandoci in particolare sul confronto tra agonisti del recettore GLP1 e inibitori SGLT-2.</a:t>
            </a:r>
            <a:endParaRPr lang="it-IT" b="0" i="0" u="none" strike="noStrike" dirty="0">
              <a:solidFill>
                <a:srgbClr val="000000"/>
              </a:solidFill>
              <a:effectLst/>
            </a:endParaRPr>
          </a:p>
          <a:p>
            <a:br>
              <a:rPr lang="it-IT" dirty="0"/>
            </a:br>
            <a:br>
              <a:rPr lang="it-IT" dirty="0"/>
            </a:br>
            <a:endParaRPr lang="it-IT"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it-IT" dirty="0"/>
          </a:p>
        </p:txBody>
      </p:sp>
      <p:sp>
        <p:nvSpPr>
          <p:cNvPr id="4" name="Segnaposto numero diapositiva 3"/>
          <p:cNvSpPr>
            <a:spLocks noGrp="1"/>
          </p:cNvSpPr>
          <p:nvPr>
            <p:ph type="sldNum" sz="quarter" idx="5"/>
          </p:nvPr>
        </p:nvSpPr>
        <p:spPr/>
        <p:txBody>
          <a:bodyPr/>
          <a:lstStyle/>
          <a:p>
            <a:fld id="{2AC7129D-5CB9-DB4E-8E9E-F56A40409354}" type="slidenum">
              <a:rPr lang="it-IT" smtClean="0"/>
              <a:t>4</a:t>
            </a:fld>
            <a:endParaRPr lang="it-IT"/>
          </a:p>
        </p:txBody>
      </p:sp>
    </p:spTree>
    <p:extLst>
      <p:ext uri="{BB962C8B-B14F-4D97-AF65-F5344CB8AC3E}">
        <p14:creationId xmlns:p14="http://schemas.microsoft.com/office/powerpoint/2010/main" val="2962987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effectLst/>
                <a:latin typeface="Aptos" panose="020B0004020202020204" pitchFamily="34" charset="0"/>
                <a:ea typeface="Aptos" panose="020B0004020202020204" pitchFamily="34" charset="0"/>
                <a:cs typeface="Times New Roman" panose="02020603050405020304" pitchFamily="18" charset="0"/>
              </a:rPr>
              <a:t>Lo studio è stato condotto in modo prospettico e i pazienti sono stati arruolati dal 2021 al 2024 </a:t>
            </a:r>
            <a:r>
              <a:rPr lang="it-IT" sz="1800" b="0" i="0" u="none" strike="noStrike" dirty="0">
                <a:solidFill>
                  <a:srgbClr val="000000"/>
                </a:solidFill>
                <a:effectLst/>
                <a:latin typeface="Arial" panose="020B0604020202020204" pitchFamily="34" charset="0"/>
              </a:rPr>
              <a:t>che ci venivano inviati dal centro della diabetologia di Bolzano</a:t>
            </a:r>
            <a:r>
              <a:rPr lang="it-IT" sz="1200" dirty="0">
                <a:effectLst/>
                <a:latin typeface="Aptos" panose="020B0004020202020204" pitchFamily="34" charset="0"/>
                <a:ea typeface="Aptos" panose="020B0004020202020204" pitchFamily="34" charset="0"/>
                <a:cs typeface="Times New Roman" panose="02020603050405020304" pitchFamily="18" charset="0"/>
              </a:rPr>
              <a:t>. Erano to pazienti adulti con diagnosi di steatosi epatica all’ecografia addome e diabete mellito di nuova insorgenza o non controllato (con HbA1c non stabilmente inferiore al 6,5%). Sono stati esclusi pazienti con alcol use disorder, nonché quelli con altre patologie epatiche sottostanti (come malattie virali o autoimmuni) o che assumevano farmaci </a:t>
            </a:r>
            <a:r>
              <a:rPr lang="it-IT" sz="1200" dirty="0" err="1">
                <a:effectLst/>
                <a:latin typeface="Aptos" panose="020B0004020202020204" pitchFamily="34" charset="0"/>
                <a:ea typeface="Aptos" panose="020B0004020202020204" pitchFamily="34" charset="0"/>
                <a:cs typeface="Times New Roman" panose="02020603050405020304" pitchFamily="18" charset="0"/>
              </a:rPr>
              <a:t>steatogenici</a:t>
            </a:r>
            <a:r>
              <a:rPr lang="it-IT" sz="1200" dirty="0">
                <a:effectLst/>
                <a:latin typeface="Aptos" panose="020B0004020202020204" pitchFamily="34" charset="0"/>
                <a:ea typeface="Aptos" panose="020B0004020202020204" pitchFamily="34" charset="0"/>
                <a:cs typeface="Times New Roman" panose="02020603050405020304" pitchFamily="18" charset="0"/>
              </a:rPr>
              <a:t> negli ultimi sei mesi. I pazienti sono stati sottoposti a valutazione clinica, esami ematochimici ed </a:t>
            </a:r>
            <a:r>
              <a:rPr lang="it-IT" sz="1200" dirty="0" err="1">
                <a:effectLst/>
                <a:latin typeface="Aptos" panose="020B0004020202020204" pitchFamily="34" charset="0"/>
                <a:ea typeface="Aptos" panose="020B0004020202020204" pitchFamily="34" charset="0"/>
                <a:cs typeface="Times New Roman" panose="02020603050405020304" pitchFamily="18" charset="0"/>
              </a:rPr>
              <a:t>elastometria</a:t>
            </a:r>
            <a:r>
              <a:rPr lang="it-IT" sz="1200" dirty="0">
                <a:effectLst/>
                <a:latin typeface="Aptos" panose="020B0004020202020204" pitchFamily="34" charset="0"/>
                <a:ea typeface="Aptos" panose="020B0004020202020204" pitchFamily="34" charset="0"/>
                <a:cs typeface="Times New Roman" panose="02020603050405020304" pitchFamily="18" charset="0"/>
              </a:rPr>
              <a:t> epatica al basale, a sei e a dodici mesi. Sulla base dei dati raccolti, sono stati calcolati i principali score non invasivi per la previsione della fibrosi epatica.</a:t>
            </a:r>
            <a:endParaRPr lang="it-IT" dirty="0"/>
          </a:p>
          <a:p>
            <a:endParaRPr lang="it-IT" dirty="0"/>
          </a:p>
        </p:txBody>
      </p:sp>
      <p:sp>
        <p:nvSpPr>
          <p:cNvPr id="4" name="Segnaposto numero diapositiva 3"/>
          <p:cNvSpPr>
            <a:spLocks noGrp="1"/>
          </p:cNvSpPr>
          <p:nvPr>
            <p:ph type="sldNum" sz="quarter" idx="5"/>
          </p:nvPr>
        </p:nvSpPr>
        <p:spPr/>
        <p:txBody>
          <a:bodyPr/>
          <a:lstStyle/>
          <a:p>
            <a:fld id="{2AC7129D-5CB9-DB4E-8E9E-F56A40409354}" type="slidenum">
              <a:rPr lang="it-IT" smtClean="0"/>
              <a:t>5</a:t>
            </a:fld>
            <a:endParaRPr lang="it-IT"/>
          </a:p>
        </p:txBody>
      </p:sp>
    </p:spTree>
    <p:extLst>
      <p:ext uri="{BB962C8B-B14F-4D97-AF65-F5344CB8AC3E}">
        <p14:creationId xmlns:p14="http://schemas.microsoft.com/office/powerpoint/2010/main" val="856684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l" rtl="0">
              <a:spcBef>
                <a:spcPts val="0"/>
              </a:spcBef>
              <a:spcAft>
                <a:spcPts val="0"/>
              </a:spcAft>
            </a:pPr>
            <a:r>
              <a:rPr lang="it-IT" sz="1800" b="0" i="0" u="none" strike="noStrike" dirty="0">
                <a:solidFill>
                  <a:srgbClr val="000000"/>
                </a:solidFill>
                <a:effectLst/>
                <a:latin typeface="Arial" panose="020B0604020202020204" pitchFamily="34" charset="0"/>
              </a:rPr>
              <a:t>Abbiamo quindi condotto un analisi statistica uni e multivariata che ha prodotto i seguenti dati che esporrò.</a:t>
            </a:r>
            <a:endParaRPr lang="it-IT" b="0" i="0" u="none" strike="noStrike" dirty="0">
              <a:solidFill>
                <a:srgbClr val="000000"/>
              </a:solidFill>
              <a:effectLst/>
            </a:endParaRPr>
          </a:p>
          <a:p>
            <a:br>
              <a:rPr lang="it-IT" dirty="0"/>
            </a:br>
            <a:br>
              <a:rPr lang="it-IT" dirty="0"/>
            </a:br>
            <a:endParaRPr lang="it-IT" dirty="0"/>
          </a:p>
        </p:txBody>
      </p:sp>
      <p:sp>
        <p:nvSpPr>
          <p:cNvPr id="4" name="Segnaposto numero diapositiva 3"/>
          <p:cNvSpPr>
            <a:spLocks noGrp="1"/>
          </p:cNvSpPr>
          <p:nvPr>
            <p:ph type="sldNum" sz="quarter" idx="5"/>
          </p:nvPr>
        </p:nvSpPr>
        <p:spPr/>
        <p:txBody>
          <a:bodyPr/>
          <a:lstStyle/>
          <a:p>
            <a:fld id="{2AC7129D-5CB9-DB4E-8E9E-F56A40409354}" type="slidenum">
              <a:rPr lang="it-IT" smtClean="0"/>
              <a:t>6</a:t>
            </a:fld>
            <a:endParaRPr lang="it-IT"/>
          </a:p>
        </p:txBody>
      </p:sp>
    </p:spTree>
    <p:extLst>
      <p:ext uri="{BB962C8B-B14F-4D97-AF65-F5344CB8AC3E}">
        <p14:creationId xmlns:p14="http://schemas.microsoft.com/office/powerpoint/2010/main" val="1728829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00" dirty="0">
                <a:effectLst/>
                <a:latin typeface="Aptos" panose="020B0004020202020204" pitchFamily="34" charset="0"/>
                <a:ea typeface="Aptos" panose="020B0004020202020204" pitchFamily="34" charset="0"/>
                <a:cs typeface="Times New Roman" panose="02020603050405020304" pitchFamily="18" charset="0"/>
              </a:rPr>
              <a:t>Passiamo ora ai risultati. Sono stati arruolati 192 pazienti, con un’età media di 65 anni la maggior parte maschi sovrappeso o obesi. Sono stati suddivisi in base al tipo di terapia antidiabetica: agonisti dei recettori GLP-1, inibitori SGLT-2 che è il gruppo più rappresentato, entrami e il gruppo controllo con tutte le altre terapie antidiabetiche. </a:t>
            </a:r>
            <a:endParaRPr lang="it-IT" dirty="0"/>
          </a:p>
        </p:txBody>
      </p:sp>
      <p:sp>
        <p:nvSpPr>
          <p:cNvPr id="4" name="Segnaposto numero diapositiva 3"/>
          <p:cNvSpPr>
            <a:spLocks noGrp="1"/>
          </p:cNvSpPr>
          <p:nvPr>
            <p:ph type="sldNum" sz="quarter" idx="5"/>
          </p:nvPr>
        </p:nvSpPr>
        <p:spPr/>
        <p:txBody>
          <a:bodyPr/>
          <a:lstStyle/>
          <a:p>
            <a:fld id="{2AC7129D-5CB9-DB4E-8E9E-F56A40409354}" type="slidenum">
              <a:rPr lang="it-IT" smtClean="0"/>
              <a:t>7</a:t>
            </a:fld>
            <a:endParaRPr lang="it-IT"/>
          </a:p>
        </p:txBody>
      </p:sp>
    </p:spTree>
    <p:extLst>
      <p:ext uri="{BB962C8B-B14F-4D97-AF65-F5344CB8AC3E}">
        <p14:creationId xmlns:p14="http://schemas.microsoft.com/office/powerpoint/2010/main" val="3905707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00" dirty="0">
                <a:effectLst/>
                <a:latin typeface="Aptos" panose="020B0004020202020204" pitchFamily="34" charset="0"/>
                <a:ea typeface="Aptos" panose="020B0004020202020204" pitchFamily="34" charset="0"/>
                <a:cs typeface="Times New Roman" panose="02020603050405020304" pitchFamily="18" charset="0"/>
              </a:rPr>
              <a:t>Analizzando i dati biochimici cumulativi a 6 e 12 mesi, il dato con maggiore significatività è stato quello della riduzione della HbA1c come atteso così come alcuni valori di </a:t>
            </a:r>
            <a:r>
              <a:rPr lang="it-IT" sz="1200" kern="100" dirty="0" err="1">
                <a:effectLst/>
                <a:latin typeface="Aptos" panose="020B0004020202020204" pitchFamily="34" charset="0"/>
                <a:ea typeface="Aptos" panose="020B0004020202020204" pitchFamily="34" charset="0"/>
                <a:cs typeface="Times New Roman" panose="02020603050405020304" pitchFamily="18" charset="0"/>
              </a:rPr>
              <a:t>citonecrosi</a:t>
            </a:r>
            <a:r>
              <a:rPr lang="it-IT" sz="1200" kern="100" dirty="0">
                <a:effectLst/>
                <a:latin typeface="Aptos" panose="020B0004020202020204" pitchFamily="34" charset="0"/>
                <a:ea typeface="Aptos" panose="020B0004020202020204" pitchFamily="34" charset="0"/>
                <a:cs typeface="Times New Roman" panose="02020603050405020304" pitchFamily="18" charset="0"/>
              </a:rPr>
              <a:t> epatica e colestasi.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00" dirty="0">
                <a:effectLst/>
                <a:latin typeface="Aptos" panose="020B0004020202020204" pitchFamily="34" charset="0"/>
                <a:ea typeface="Aptos" panose="020B0004020202020204" pitchFamily="34" charset="0"/>
                <a:cs typeface="Times New Roman" panose="02020603050405020304" pitchFamily="18" charset="0"/>
              </a:rPr>
              <a:t>Colesterolo aumenta perché?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00" dirty="0">
                <a:effectLst/>
                <a:latin typeface="Aptos" panose="020B0004020202020204" pitchFamily="34" charset="0"/>
                <a:ea typeface="Aptos" panose="020B0004020202020204" pitchFamily="34" charset="0"/>
                <a:cs typeface="Times New Roman" panose="02020603050405020304" pitchFamily="18" charset="0"/>
              </a:rPr>
              <a:t>Studi su topi: GLP1ra aumenta l’espressione genetica che incrementa i livelli apolipoproteina aumentando l’espulsione dalla cellula di colesterolo e quindi aumentandone i livelli sierici</a:t>
            </a:r>
          </a:p>
          <a:p>
            <a:endParaRPr lang="it-IT" dirty="0"/>
          </a:p>
        </p:txBody>
      </p:sp>
      <p:sp>
        <p:nvSpPr>
          <p:cNvPr id="4" name="Segnaposto numero diapositiva 3"/>
          <p:cNvSpPr>
            <a:spLocks noGrp="1"/>
          </p:cNvSpPr>
          <p:nvPr>
            <p:ph type="sldNum" sz="quarter" idx="5"/>
          </p:nvPr>
        </p:nvSpPr>
        <p:spPr/>
        <p:txBody>
          <a:bodyPr/>
          <a:lstStyle/>
          <a:p>
            <a:fld id="{2AC7129D-5CB9-DB4E-8E9E-F56A40409354}" type="slidenum">
              <a:rPr lang="it-IT" smtClean="0"/>
              <a:t>8</a:t>
            </a:fld>
            <a:endParaRPr lang="it-IT"/>
          </a:p>
        </p:txBody>
      </p:sp>
    </p:spTree>
    <p:extLst>
      <p:ext uri="{BB962C8B-B14F-4D97-AF65-F5344CB8AC3E}">
        <p14:creationId xmlns:p14="http://schemas.microsoft.com/office/powerpoint/2010/main" val="850308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Anche analizzando invece i dati appaiati in base alla terapia antidiabetica, si conferma una riduzione dell’HbA1c così come un trend in calo del glucosio e del colesterolo. La maggiore significatività statistica del gruppo con inibitori SGLT2 è verosimilmente da associare alla maggior rappresentatività del campione. </a:t>
            </a:r>
          </a:p>
        </p:txBody>
      </p:sp>
      <p:sp>
        <p:nvSpPr>
          <p:cNvPr id="4" name="Segnaposto numero diapositiva 3"/>
          <p:cNvSpPr>
            <a:spLocks noGrp="1"/>
          </p:cNvSpPr>
          <p:nvPr>
            <p:ph type="sldNum" sz="quarter" idx="5"/>
          </p:nvPr>
        </p:nvSpPr>
        <p:spPr/>
        <p:txBody>
          <a:bodyPr/>
          <a:lstStyle/>
          <a:p>
            <a:fld id="{2AC7129D-5CB9-DB4E-8E9E-F56A40409354}" type="slidenum">
              <a:rPr lang="it-IT" smtClean="0"/>
              <a:t>9</a:t>
            </a:fld>
            <a:endParaRPr lang="it-IT"/>
          </a:p>
        </p:txBody>
      </p:sp>
    </p:spTree>
    <p:extLst>
      <p:ext uri="{BB962C8B-B14F-4D97-AF65-F5344CB8AC3E}">
        <p14:creationId xmlns:p14="http://schemas.microsoft.com/office/powerpoint/2010/main" val="2845393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802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8" name="Immagine 7" descr="Immagine che contiene schermata, Policromia, grafica, Elementi grafici&#10;&#10;Il contenuto generato dall'IA potrebbe non essere corretto.">
            <a:extLst>
              <a:ext uri="{FF2B5EF4-FFF2-40B4-BE49-F238E27FC236}">
                <a16:creationId xmlns:a16="http://schemas.microsoft.com/office/drawing/2014/main" id="{9F8B0DE3-3342-06F5-5792-F9EEE6814BF1}"/>
              </a:ext>
            </a:extLst>
          </p:cNvPr>
          <p:cNvPicPr>
            <a:picLocks noChangeAspect="1"/>
          </p:cNvPicPr>
          <p:nvPr userDrawn="1"/>
        </p:nvPicPr>
        <p:blipFill>
          <a:blip r:embed="rId2"/>
          <a:stretch>
            <a:fillRect/>
          </a:stretch>
        </p:blipFill>
        <p:spPr>
          <a:xfrm>
            <a:off x="0" y="1785"/>
            <a:ext cx="12192000" cy="6854430"/>
          </a:xfrm>
          <a:prstGeom prst="rect">
            <a:avLst/>
          </a:prstGeom>
        </p:spPr>
      </p:pic>
    </p:spTree>
    <p:extLst>
      <p:ext uri="{BB962C8B-B14F-4D97-AF65-F5344CB8AC3E}">
        <p14:creationId xmlns:p14="http://schemas.microsoft.com/office/powerpoint/2010/main" val="250574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descr="Immagine che contiene schermata, linea, Elementi grafici&#10;&#10;Il contenuto generato dall'IA potrebbe non essere corretto.">
            <a:extLst>
              <a:ext uri="{FF2B5EF4-FFF2-40B4-BE49-F238E27FC236}">
                <a16:creationId xmlns:a16="http://schemas.microsoft.com/office/drawing/2014/main" id="{24A4694F-BCFF-4C5E-9B7F-063CCA3D1EF8}"/>
              </a:ext>
            </a:extLst>
          </p:cNvPr>
          <p:cNvPicPr>
            <a:picLocks noChangeAspect="1"/>
          </p:cNvPicPr>
          <p:nvPr userDrawn="1"/>
        </p:nvPicPr>
        <p:blipFill>
          <a:blip r:embed="rId4"/>
          <a:stretch>
            <a:fillRect/>
          </a:stretch>
        </p:blipFill>
        <p:spPr>
          <a:xfrm>
            <a:off x="0" y="0"/>
            <a:ext cx="12192000" cy="6854430"/>
          </a:xfrm>
          <a:prstGeom prst="rect">
            <a:avLst/>
          </a:prstGeom>
        </p:spPr>
      </p:pic>
    </p:spTree>
    <p:extLst>
      <p:ext uri="{BB962C8B-B14F-4D97-AF65-F5344CB8AC3E}">
        <p14:creationId xmlns:p14="http://schemas.microsoft.com/office/powerpoint/2010/main" val="75516050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3.xml"/><Relationship Id="rId11" Type="http://schemas.openxmlformats.org/officeDocument/2006/relationships/image" Target="../media/image21.png"/><Relationship Id="rId5" Type="http://schemas.openxmlformats.org/officeDocument/2006/relationships/diagramQuickStyle" Target="../diagrams/quickStyle3.xml"/><Relationship Id="rId10" Type="http://schemas.openxmlformats.org/officeDocument/2006/relationships/image" Target="../media/image20.png"/><Relationship Id="rId4" Type="http://schemas.openxmlformats.org/officeDocument/2006/relationships/diagramLayout" Target="../diagrams/layout3.xml"/><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3"/>
          <a:srcRect/>
          <a:stretch/>
        </p:blipFill>
        <p:spPr>
          <a:xfrm>
            <a:off x="-1" y="13636"/>
            <a:ext cx="12192000" cy="6854429"/>
          </a:xfrm>
          <a:prstGeom prst="rect">
            <a:avLst/>
          </a:prstGeom>
        </p:spPr>
      </p:pic>
      <p:sp>
        <p:nvSpPr>
          <p:cNvPr id="2" name="Ovale 1">
            <a:extLst>
              <a:ext uri="{FF2B5EF4-FFF2-40B4-BE49-F238E27FC236}">
                <a16:creationId xmlns:a16="http://schemas.microsoft.com/office/drawing/2014/main" id="{84AF2348-7610-35B3-21B3-E3DCA2CA52A3}"/>
              </a:ext>
            </a:extLst>
          </p:cNvPr>
          <p:cNvSpPr/>
          <p:nvPr/>
        </p:nvSpPr>
        <p:spPr>
          <a:xfrm rot="20580088">
            <a:off x="1110724" y="2213533"/>
            <a:ext cx="12212325" cy="8631810"/>
          </a:xfrm>
          <a:prstGeom prst="ellipse">
            <a:avLst/>
          </a:prstGeom>
          <a:solidFill>
            <a:srgbClr val="FFFFFF">
              <a:alpha val="8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dirty="0"/>
          </a:p>
        </p:txBody>
      </p:sp>
      <p:sp>
        <p:nvSpPr>
          <p:cNvPr id="3" name="CasellaDiTesto 2">
            <a:extLst>
              <a:ext uri="{FF2B5EF4-FFF2-40B4-BE49-F238E27FC236}">
                <a16:creationId xmlns:a16="http://schemas.microsoft.com/office/drawing/2014/main" id="{C36943D4-ECA0-7D3F-14CB-88BF904AFB4B}"/>
              </a:ext>
            </a:extLst>
          </p:cNvPr>
          <p:cNvSpPr txBox="1"/>
          <p:nvPr/>
        </p:nvSpPr>
        <p:spPr>
          <a:xfrm>
            <a:off x="4294204" y="3086680"/>
            <a:ext cx="7095665" cy="1938992"/>
          </a:xfrm>
          <a:prstGeom prst="rect">
            <a:avLst/>
          </a:prstGeom>
          <a:noFill/>
        </p:spPr>
        <p:txBody>
          <a:bodyPr wrap="square">
            <a:spAutoFit/>
          </a:bodyPr>
          <a:lstStyle/>
          <a:p>
            <a:pPr algn="ctr"/>
            <a:r>
              <a:rPr lang="en-US" sz="2400" b="1" kern="0" dirty="0">
                <a:solidFill>
                  <a:srgbClr val="000000"/>
                </a:solidFill>
                <a:effectLst/>
                <a:latin typeface="Times New Roman" panose="02020603050405020304" pitchFamily="18" charset="0"/>
                <a:ea typeface="Times New Roman" panose="02020603050405020304" pitchFamily="18" charset="0"/>
              </a:rPr>
              <a:t>EFFECTS OF GLP-1RAs AND SGLT2i </a:t>
            </a:r>
            <a:r>
              <a:rPr lang="en-US" sz="2400" b="1" kern="0" dirty="0">
                <a:solidFill>
                  <a:srgbClr val="000000"/>
                </a:solidFill>
                <a:latin typeface="Times New Roman" panose="02020603050405020304" pitchFamily="18" charset="0"/>
                <a:ea typeface="Times New Roman" panose="02020603050405020304" pitchFamily="18" charset="0"/>
              </a:rPr>
              <a:t>ON LIVER STEATOSIS AND FIBROSIS IN METABOLIC DYSFUNCTION-ASSOCIATED STEATOTIC LIVER DISEASE (</a:t>
            </a:r>
            <a:r>
              <a:rPr lang="en-US" sz="2400" b="1" kern="0" dirty="0">
                <a:solidFill>
                  <a:srgbClr val="000000"/>
                </a:solidFill>
                <a:effectLst/>
                <a:latin typeface="Times New Roman" panose="02020603050405020304" pitchFamily="18" charset="0"/>
                <a:ea typeface="Times New Roman" panose="02020603050405020304" pitchFamily="18" charset="0"/>
              </a:rPr>
              <a:t>MASLD) WITH TYPE 2 DIABETES: interim analysis of an open trial</a:t>
            </a:r>
            <a:r>
              <a:rPr lang="it-IT" sz="2400" dirty="0">
                <a:effectLst/>
              </a:rPr>
              <a:t> </a:t>
            </a:r>
            <a:endParaRPr lang="it-IT" sz="2400" dirty="0"/>
          </a:p>
        </p:txBody>
      </p:sp>
      <p:sp>
        <p:nvSpPr>
          <p:cNvPr id="6" name="CasellaDiTesto 5">
            <a:extLst>
              <a:ext uri="{FF2B5EF4-FFF2-40B4-BE49-F238E27FC236}">
                <a16:creationId xmlns:a16="http://schemas.microsoft.com/office/drawing/2014/main" id="{557CFE09-F4ED-C4CA-AE07-2960AEEE8202}"/>
              </a:ext>
            </a:extLst>
          </p:cNvPr>
          <p:cNvSpPr txBox="1"/>
          <p:nvPr/>
        </p:nvSpPr>
        <p:spPr>
          <a:xfrm>
            <a:off x="1873997" y="5167527"/>
            <a:ext cx="10335492" cy="1361911"/>
          </a:xfrm>
          <a:prstGeom prst="rect">
            <a:avLst/>
          </a:prstGeom>
          <a:noFill/>
        </p:spPr>
        <p:txBody>
          <a:bodyPr wrap="square">
            <a:spAutoFit/>
          </a:bodyPr>
          <a:lstStyle/>
          <a:p>
            <a:pPr algn="ct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Andrea Mega</a:t>
            </a:r>
            <a:r>
              <a:rPr lang="it-IT"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1</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Chiara Turri </a:t>
            </a:r>
            <a:r>
              <a:rPr lang="it-IT"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1</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Fabio Vittadello</a:t>
            </a:r>
            <a:r>
              <a:rPr lang="it-IT"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2</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Luca Marzi </a:t>
            </a:r>
            <a:r>
              <a:rPr lang="it-IT"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1 </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Rodolfo Sacco </a:t>
            </a:r>
            <a:r>
              <a:rPr lang="it-IT"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3</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Cristina Stasi </a:t>
            </a:r>
            <a:r>
              <a:rPr lang="it-IT"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4 </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a:t>
            </a:r>
          </a:p>
          <a:p>
            <a:pPr algn="ctr"/>
            <a:r>
              <a:rPr lang="it-IT" b="1"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Monica Zöschg </a:t>
            </a:r>
            <a:r>
              <a:rPr lang="it-IT" b="1"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1</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Elisabetta Lorefice </a:t>
            </a:r>
            <a:r>
              <a:rPr lang="it-IT"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5</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Annarosa Floreani</a:t>
            </a:r>
            <a:r>
              <a:rPr lang="it-IT" kern="0" baseline="30000" dirty="0">
                <a:solidFill>
                  <a:srgbClr val="000000"/>
                </a:solidFill>
                <a:latin typeface="Times New Roman" panose="02020603050405020304" pitchFamily="18" charset="0"/>
                <a:ea typeface="Times New Roman" panose="02020603050405020304" pitchFamily="18" charset="0"/>
                <a:cs typeface="Calibri" panose="020F0502020204030204" pitchFamily="34" charset="0"/>
              </a:rPr>
              <a:t>2</a:t>
            </a:r>
            <a:r>
              <a:rPr lang="it-IT" kern="0" baseline="300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a:t>
            </a:r>
          </a:p>
          <a:p>
            <a:pPr algn="ct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on </a:t>
            </a:r>
            <a:r>
              <a:rPr lang="it-IT" kern="0" dirty="0" err="1">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Behalf</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of the A.I.G.O. (</a:t>
            </a:r>
            <a:r>
              <a:rPr lang="it-IT" kern="0" dirty="0" err="1">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Italian</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Association of Hospital </a:t>
            </a:r>
            <a:r>
              <a:rPr lang="it-IT" kern="0" dirty="0" err="1">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Gastroenterologists</a:t>
            </a:r>
            <a:r>
              <a:rPr lang="it-IT"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 </a:t>
            </a:r>
            <a:endParaRPr lang="it-IT" kern="100" dirty="0">
              <a:effectLst/>
              <a:latin typeface="Lucida Sans" panose="020B0602030504020204" pitchFamily="34" charset="77"/>
              <a:ea typeface="Tahoma" panose="020B0604030504040204" pitchFamily="34" charset="0"/>
              <a:cs typeface="Calibri" panose="020F0502020204030204" pitchFamily="34" charset="0"/>
            </a:endParaRPr>
          </a:p>
          <a:p>
            <a:pPr algn="ctr"/>
            <a:endParaRPr lang="it-IT" i="1" dirty="0"/>
          </a:p>
          <a:p>
            <a:pPr algn="ctr"/>
            <a:r>
              <a:rPr lang="en-US" sz="1050"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[1] Bolzano, [2]  Padova, </a:t>
            </a:r>
            <a:r>
              <a:rPr lang="it-IT" sz="1050"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[3] Foggia, </a:t>
            </a:r>
            <a:r>
              <a:rPr lang="en-US" sz="1050"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[4] Roma, </a:t>
            </a:r>
            <a:r>
              <a:rPr lang="it-IT" sz="1050"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[5]</a:t>
            </a:r>
            <a:r>
              <a:rPr lang="it-IT" sz="1050" kern="0" dirty="0">
                <a:solidFill>
                  <a:srgbClr val="000000"/>
                </a:solidFill>
                <a:latin typeface="Times New Roman" panose="02020603050405020304" pitchFamily="18" charset="0"/>
                <a:ea typeface="Times New Roman" panose="02020603050405020304" pitchFamily="18" charset="0"/>
                <a:cs typeface="Calibri" panose="020F0502020204030204" pitchFamily="34" charset="0"/>
              </a:rPr>
              <a:t> </a:t>
            </a:r>
            <a:r>
              <a:rPr lang="it-IT" sz="1050" kern="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Pisa</a:t>
            </a:r>
            <a:endParaRPr lang="it-IT" sz="1050" kern="100" dirty="0">
              <a:effectLst/>
              <a:latin typeface="Lucida Sans" panose="020B0602030504020204" pitchFamily="34" charset="77"/>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323450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28A8ACBC-5F7D-E92C-3671-8062B6068C09}"/>
              </a:ext>
            </a:extLst>
          </p:cNvPr>
          <p:cNvGraphicFramePr>
            <a:graphicFrameLocks noGrp="1"/>
          </p:cNvGraphicFramePr>
          <p:nvPr>
            <p:extLst>
              <p:ext uri="{D42A27DB-BD31-4B8C-83A1-F6EECF244321}">
                <p14:modId xmlns:p14="http://schemas.microsoft.com/office/powerpoint/2010/main" val="3315609856"/>
              </p:ext>
            </p:extLst>
          </p:nvPr>
        </p:nvGraphicFramePr>
        <p:xfrm>
          <a:off x="4878287" y="1664818"/>
          <a:ext cx="6907472" cy="1585598"/>
        </p:xfrm>
        <a:graphic>
          <a:graphicData uri="http://schemas.openxmlformats.org/drawingml/2006/table">
            <a:tbl>
              <a:tblPr firstRow="1" firstCol="1" bandRow="1">
                <a:tableStyleId>{5C22544A-7EE6-4342-B048-85BDC9FD1C3A}</a:tableStyleId>
              </a:tblPr>
              <a:tblGrid>
                <a:gridCol w="2460163">
                  <a:extLst>
                    <a:ext uri="{9D8B030D-6E8A-4147-A177-3AD203B41FA5}">
                      <a16:colId xmlns:a16="http://schemas.microsoft.com/office/drawing/2014/main" val="117343869"/>
                    </a:ext>
                  </a:extLst>
                </a:gridCol>
                <a:gridCol w="1429718">
                  <a:extLst>
                    <a:ext uri="{9D8B030D-6E8A-4147-A177-3AD203B41FA5}">
                      <a16:colId xmlns:a16="http://schemas.microsoft.com/office/drawing/2014/main" val="1947233880"/>
                    </a:ext>
                  </a:extLst>
                </a:gridCol>
                <a:gridCol w="1148833">
                  <a:extLst>
                    <a:ext uri="{9D8B030D-6E8A-4147-A177-3AD203B41FA5}">
                      <a16:colId xmlns:a16="http://schemas.microsoft.com/office/drawing/2014/main" val="3180388420"/>
                    </a:ext>
                  </a:extLst>
                </a:gridCol>
                <a:gridCol w="1868758">
                  <a:extLst>
                    <a:ext uri="{9D8B030D-6E8A-4147-A177-3AD203B41FA5}">
                      <a16:colId xmlns:a16="http://schemas.microsoft.com/office/drawing/2014/main" val="2307638521"/>
                    </a:ext>
                  </a:extLst>
                </a:gridCol>
              </a:tblGrid>
              <a:tr h="435294">
                <a:tc>
                  <a:txBody>
                    <a:bodyPr/>
                    <a:lstStyle/>
                    <a:p>
                      <a:pPr algn="ctr">
                        <a:lnSpc>
                          <a:spcPct val="150000"/>
                        </a:lnSpc>
                      </a:pPr>
                      <a:r>
                        <a:rPr lang="en-US" sz="1400" kern="100" dirty="0" err="1">
                          <a:effectLst/>
                        </a:rPr>
                        <a:t>Elastometry</a:t>
                      </a:r>
                      <a:r>
                        <a:rPr lang="en-US" sz="1400" kern="100" dirty="0">
                          <a:effectLst/>
                        </a:rPr>
                        <a:t> value (kPa)</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err="1">
                          <a:effectLst/>
                        </a:rPr>
                        <a:t>Metavir</a:t>
                      </a:r>
                      <a:r>
                        <a:rPr lang="en-US" sz="1400" kern="100" dirty="0">
                          <a:effectLst/>
                        </a:rPr>
                        <a:t> score</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tc>
                <a:tc>
                  <a:txBody>
                    <a:bodyPr/>
                    <a:lstStyle/>
                    <a:p>
                      <a:pPr algn="ctr">
                        <a:lnSpc>
                          <a:spcPct val="150000"/>
                        </a:lnSpc>
                      </a:pPr>
                      <a:r>
                        <a:rPr lang="en-US" sz="1400" kern="100">
                          <a:effectLst/>
                        </a:rPr>
                        <a:t>N</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108827921"/>
                  </a:ext>
                </a:extLst>
              </a:tr>
              <a:tr h="260350">
                <a:tc>
                  <a:txBody>
                    <a:bodyPr/>
                    <a:lstStyle/>
                    <a:p>
                      <a:pPr algn="ctr">
                        <a:lnSpc>
                          <a:spcPct val="150000"/>
                        </a:lnSpc>
                      </a:pPr>
                      <a:r>
                        <a:rPr lang="en-US" sz="1400" kern="100">
                          <a:effectLst/>
                        </a:rPr>
                        <a:t>&lt;7</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F0-F1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tc>
                <a:tc>
                  <a:txBody>
                    <a:bodyPr/>
                    <a:lstStyle/>
                    <a:p>
                      <a:pPr algn="ctr">
                        <a:lnSpc>
                          <a:spcPct val="150000"/>
                        </a:lnSpc>
                      </a:pPr>
                      <a:r>
                        <a:rPr lang="en-US" sz="1400" kern="100">
                          <a:effectLst/>
                        </a:rPr>
                        <a:t>85</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43.8</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971311476"/>
                  </a:ext>
                </a:extLst>
              </a:tr>
              <a:tr h="260350">
                <a:tc>
                  <a:txBody>
                    <a:bodyPr/>
                    <a:lstStyle/>
                    <a:p>
                      <a:pPr algn="ctr">
                        <a:lnSpc>
                          <a:spcPct val="150000"/>
                        </a:lnSpc>
                      </a:pPr>
                      <a:r>
                        <a:rPr lang="en-US" sz="1400" kern="100">
                          <a:effectLst/>
                        </a:rPr>
                        <a:t>7 ≤ x &lt; 10</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F2</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tc>
                <a:tc>
                  <a:txBody>
                    <a:bodyPr/>
                    <a:lstStyle/>
                    <a:p>
                      <a:pPr algn="ctr">
                        <a:lnSpc>
                          <a:spcPct val="150000"/>
                        </a:lnSpc>
                      </a:pPr>
                      <a:r>
                        <a:rPr lang="en-US" sz="1400" kern="100" dirty="0">
                          <a:effectLst/>
                        </a:rPr>
                        <a:t>56</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29.4</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389069405"/>
                  </a:ext>
                </a:extLst>
              </a:tr>
              <a:tr h="213360">
                <a:tc>
                  <a:txBody>
                    <a:bodyPr/>
                    <a:lstStyle/>
                    <a:p>
                      <a:pPr algn="ctr">
                        <a:lnSpc>
                          <a:spcPct val="150000"/>
                        </a:lnSpc>
                      </a:pPr>
                      <a:r>
                        <a:rPr lang="en-US" sz="1400" kern="100">
                          <a:effectLst/>
                        </a:rPr>
                        <a:t>10 ≤ x &lt; 14</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F3</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tc>
                <a:tc>
                  <a:txBody>
                    <a:bodyPr/>
                    <a:lstStyle/>
                    <a:p>
                      <a:pPr algn="ctr">
                        <a:lnSpc>
                          <a:spcPct val="150000"/>
                        </a:lnSpc>
                      </a:pPr>
                      <a:r>
                        <a:rPr lang="en-US" sz="1400" kern="100">
                          <a:effectLst/>
                        </a:rPr>
                        <a:t>20</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10.3</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370414856"/>
                  </a:ext>
                </a:extLst>
              </a:tr>
              <a:tr h="261620">
                <a:tc>
                  <a:txBody>
                    <a:bodyPr/>
                    <a:lstStyle/>
                    <a:p>
                      <a:pPr algn="ctr">
                        <a:lnSpc>
                          <a:spcPct val="150000"/>
                        </a:lnSpc>
                      </a:pPr>
                      <a:r>
                        <a:rPr lang="en-US" sz="1400" kern="100" dirty="0">
                          <a:effectLst/>
                        </a:rPr>
                        <a:t>˃ 14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F4</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tc>
                <a:tc>
                  <a:txBody>
                    <a:bodyPr/>
                    <a:lstStyle/>
                    <a:p>
                      <a:pPr algn="ctr">
                        <a:lnSpc>
                          <a:spcPct val="150000"/>
                        </a:lnSpc>
                      </a:pPr>
                      <a:r>
                        <a:rPr lang="en-US" sz="1400" kern="100">
                          <a:effectLst/>
                        </a:rPr>
                        <a:t>31</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16.5</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814451944"/>
                  </a:ext>
                </a:extLst>
              </a:tr>
            </a:tbl>
          </a:graphicData>
        </a:graphic>
      </p:graphicFrame>
      <p:graphicFrame>
        <p:nvGraphicFramePr>
          <p:cNvPr id="3" name="Tabella 2">
            <a:extLst>
              <a:ext uri="{FF2B5EF4-FFF2-40B4-BE49-F238E27FC236}">
                <a16:creationId xmlns:a16="http://schemas.microsoft.com/office/drawing/2014/main" id="{918F4AA4-9BA7-F5A9-FA8C-3EAB5C0BD363}"/>
              </a:ext>
            </a:extLst>
          </p:cNvPr>
          <p:cNvGraphicFramePr>
            <a:graphicFrameLocks noGrp="1"/>
          </p:cNvGraphicFramePr>
          <p:nvPr>
            <p:extLst>
              <p:ext uri="{D42A27DB-BD31-4B8C-83A1-F6EECF244321}">
                <p14:modId xmlns:p14="http://schemas.microsoft.com/office/powerpoint/2010/main" val="855400987"/>
              </p:ext>
            </p:extLst>
          </p:nvPr>
        </p:nvGraphicFramePr>
        <p:xfrm>
          <a:off x="110837" y="3661056"/>
          <a:ext cx="11955980" cy="2941200"/>
        </p:xfrm>
        <a:graphic>
          <a:graphicData uri="http://schemas.openxmlformats.org/drawingml/2006/table">
            <a:tbl>
              <a:tblPr firstRow="1" firstCol="1" bandRow="1">
                <a:tableStyleId>{5C22544A-7EE6-4342-B048-85BDC9FD1C3A}</a:tableStyleId>
              </a:tblPr>
              <a:tblGrid>
                <a:gridCol w="862940">
                  <a:extLst>
                    <a:ext uri="{9D8B030D-6E8A-4147-A177-3AD203B41FA5}">
                      <a16:colId xmlns:a16="http://schemas.microsoft.com/office/drawing/2014/main" val="3705516763"/>
                    </a:ext>
                  </a:extLst>
                </a:gridCol>
                <a:gridCol w="693315">
                  <a:extLst>
                    <a:ext uri="{9D8B030D-6E8A-4147-A177-3AD203B41FA5}">
                      <a16:colId xmlns:a16="http://schemas.microsoft.com/office/drawing/2014/main" val="3680342602"/>
                    </a:ext>
                  </a:extLst>
                </a:gridCol>
                <a:gridCol w="693315">
                  <a:extLst>
                    <a:ext uri="{9D8B030D-6E8A-4147-A177-3AD203B41FA5}">
                      <a16:colId xmlns:a16="http://schemas.microsoft.com/office/drawing/2014/main" val="1865413142"/>
                    </a:ext>
                  </a:extLst>
                </a:gridCol>
                <a:gridCol w="693315">
                  <a:extLst>
                    <a:ext uri="{9D8B030D-6E8A-4147-A177-3AD203B41FA5}">
                      <a16:colId xmlns:a16="http://schemas.microsoft.com/office/drawing/2014/main" val="3171376927"/>
                    </a:ext>
                  </a:extLst>
                </a:gridCol>
                <a:gridCol w="693315">
                  <a:extLst>
                    <a:ext uri="{9D8B030D-6E8A-4147-A177-3AD203B41FA5}">
                      <a16:colId xmlns:a16="http://schemas.microsoft.com/office/drawing/2014/main" val="1626411824"/>
                    </a:ext>
                  </a:extLst>
                </a:gridCol>
                <a:gridCol w="693315">
                  <a:extLst>
                    <a:ext uri="{9D8B030D-6E8A-4147-A177-3AD203B41FA5}">
                      <a16:colId xmlns:a16="http://schemas.microsoft.com/office/drawing/2014/main" val="3663010770"/>
                    </a:ext>
                  </a:extLst>
                </a:gridCol>
                <a:gridCol w="693315">
                  <a:extLst>
                    <a:ext uri="{9D8B030D-6E8A-4147-A177-3AD203B41FA5}">
                      <a16:colId xmlns:a16="http://schemas.microsoft.com/office/drawing/2014/main" val="297691743"/>
                    </a:ext>
                  </a:extLst>
                </a:gridCol>
                <a:gridCol w="693315">
                  <a:extLst>
                    <a:ext uri="{9D8B030D-6E8A-4147-A177-3AD203B41FA5}">
                      <a16:colId xmlns:a16="http://schemas.microsoft.com/office/drawing/2014/main" val="1701272440"/>
                    </a:ext>
                  </a:extLst>
                </a:gridCol>
                <a:gridCol w="693315">
                  <a:extLst>
                    <a:ext uri="{9D8B030D-6E8A-4147-A177-3AD203B41FA5}">
                      <a16:colId xmlns:a16="http://schemas.microsoft.com/office/drawing/2014/main" val="4169328328"/>
                    </a:ext>
                  </a:extLst>
                </a:gridCol>
                <a:gridCol w="693315">
                  <a:extLst>
                    <a:ext uri="{9D8B030D-6E8A-4147-A177-3AD203B41FA5}">
                      <a16:colId xmlns:a16="http://schemas.microsoft.com/office/drawing/2014/main" val="2764440513"/>
                    </a:ext>
                  </a:extLst>
                </a:gridCol>
                <a:gridCol w="693315">
                  <a:extLst>
                    <a:ext uri="{9D8B030D-6E8A-4147-A177-3AD203B41FA5}">
                      <a16:colId xmlns:a16="http://schemas.microsoft.com/office/drawing/2014/main" val="3170381811"/>
                    </a:ext>
                  </a:extLst>
                </a:gridCol>
                <a:gridCol w="693315">
                  <a:extLst>
                    <a:ext uri="{9D8B030D-6E8A-4147-A177-3AD203B41FA5}">
                      <a16:colId xmlns:a16="http://schemas.microsoft.com/office/drawing/2014/main" val="3648463172"/>
                    </a:ext>
                  </a:extLst>
                </a:gridCol>
                <a:gridCol w="693315">
                  <a:extLst>
                    <a:ext uri="{9D8B030D-6E8A-4147-A177-3AD203B41FA5}">
                      <a16:colId xmlns:a16="http://schemas.microsoft.com/office/drawing/2014/main" val="1934413371"/>
                    </a:ext>
                  </a:extLst>
                </a:gridCol>
                <a:gridCol w="693315">
                  <a:extLst>
                    <a:ext uri="{9D8B030D-6E8A-4147-A177-3AD203B41FA5}">
                      <a16:colId xmlns:a16="http://schemas.microsoft.com/office/drawing/2014/main" val="1828283322"/>
                    </a:ext>
                  </a:extLst>
                </a:gridCol>
                <a:gridCol w="693315">
                  <a:extLst>
                    <a:ext uri="{9D8B030D-6E8A-4147-A177-3AD203B41FA5}">
                      <a16:colId xmlns:a16="http://schemas.microsoft.com/office/drawing/2014/main" val="2354734052"/>
                    </a:ext>
                  </a:extLst>
                </a:gridCol>
                <a:gridCol w="693315">
                  <a:extLst>
                    <a:ext uri="{9D8B030D-6E8A-4147-A177-3AD203B41FA5}">
                      <a16:colId xmlns:a16="http://schemas.microsoft.com/office/drawing/2014/main" val="3374954769"/>
                    </a:ext>
                  </a:extLst>
                </a:gridCol>
                <a:gridCol w="693315">
                  <a:extLst>
                    <a:ext uri="{9D8B030D-6E8A-4147-A177-3AD203B41FA5}">
                      <a16:colId xmlns:a16="http://schemas.microsoft.com/office/drawing/2014/main" val="3700598441"/>
                    </a:ext>
                  </a:extLst>
                </a:gridCol>
              </a:tblGrid>
              <a:tr h="367650">
                <a:tc>
                  <a:txBody>
                    <a:bodyPr/>
                    <a:lstStyle/>
                    <a:p>
                      <a:pPr algn="ctr">
                        <a:lnSpc>
                          <a:spcPct val="150000"/>
                        </a:lnSpc>
                      </a:pPr>
                      <a:r>
                        <a:rPr lang="en-US" sz="1400" kern="100" dirty="0">
                          <a:effectLst/>
                        </a:rPr>
                        <a:t> </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noFill/>
                  </a:tcPr>
                </a:tc>
                <a:tc gridSpan="4">
                  <a:txBody>
                    <a:bodyPr/>
                    <a:lstStyle/>
                    <a:p>
                      <a:pPr algn="ctr">
                        <a:lnSpc>
                          <a:spcPct val="150000"/>
                        </a:lnSpc>
                      </a:pPr>
                      <a:r>
                        <a:rPr lang="en-US" sz="1400" kern="100" dirty="0">
                          <a:effectLst/>
                        </a:rPr>
                        <a:t>GLP1-RA</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hMerge="1">
                  <a:txBody>
                    <a:bodyPr/>
                    <a:lstStyle/>
                    <a:p>
                      <a:pPr algn="ctr">
                        <a:lnSpc>
                          <a:spcPct val="150000"/>
                        </a:lnSpc>
                      </a:pP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hMerge="1">
                  <a:txBody>
                    <a:bodyPr/>
                    <a:lstStyle/>
                    <a:p>
                      <a:pPr algn="ctr">
                        <a:lnSpc>
                          <a:spcPct val="150000"/>
                        </a:lnSpc>
                      </a:pP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hMerge="1">
                  <a:txBody>
                    <a:bodyPr/>
                    <a:lstStyle/>
                    <a:p>
                      <a:pPr algn="ctr">
                        <a:lnSpc>
                          <a:spcPct val="150000"/>
                        </a:lnSpc>
                      </a:pP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gridSpan="4">
                  <a:txBody>
                    <a:bodyPr/>
                    <a:lstStyle/>
                    <a:p>
                      <a:pPr algn="ctr">
                        <a:lnSpc>
                          <a:spcPct val="150000"/>
                        </a:lnSpc>
                      </a:pPr>
                      <a:r>
                        <a:rPr lang="en-US" sz="1400" kern="100" dirty="0">
                          <a:effectLst/>
                        </a:rPr>
                        <a:t>SGLT2i</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hMerge="1">
                  <a:txBody>
                    <a:bodyPr/>
                    <a:lstStyle/>
                    <a:p>
                      <a:endParaRPr lang="it-IT"/>
                    </a:p>
                  </a:txBody>
                  <a:tcPr/>
                </a:tc>
                <a:tc hMerge="1">
                  <a:txBody>
                    <a:bodyPr/>
                    <a:lstStyle/>
                    <a:p>
                      <a:endParaRPr lang="it-IT"/>
                    </a:p>
                  </a:txBody>
                  <a:tcPr/>
                </a:tc>
                <a:tc hMerge="1">
                  <a:txBody>
                    <a:bodyPr/>
                    <a:lstStyle/>
                    <a:p>
                      <a:endParaRPr lang="it-IT"/>
                    </a:p>
                  </a:txBody>
                  <a:tcPr/>
                </a:tc>
                <a:tc gridSpan="4">
                  <a:txBody>
                    <a:bodyPr/>
                    <a:lstStyle/>
                    <a:p>
                      <a:pPr algn="ctr">
                        <a:lnSpc>
                          <a:spcPct val="150000"/>
                        </a:lnSpc>
                      </a:pPr>
                      <a:r>
                        <a:rPr lang="en-US" sz="1400" kern="100" dirty="0">
                          <a:effectLst/>
                        </a:rPr>
                        <a:t>Both therapies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hMerge="1">
                  <a:txBody>
                    <a:bodyPr/>
                    <a:lstStyle/>
                    <a:p>
                      <a:endParaRPr lang="it-IT"/>
                    </a:p>
                  </a:txBody>
                  <a:tcPr/>
                </a:tc>
                <a:tc hMerge="1">
                  <a:txBody>
                    <a:bodyPr/>
                    <a:lstStyle/>
                    <a:p>
                      <a:endParaRPr lang="it-IT"/>
                    </a:p>
                  </a:txBody>
                  <a:tcPr/>
                </a:tc>
                <a:tc hMerge="1">
                  <a:txBody>
                    <a:bodyPr/>
                    <a:lstStyle/>
                    <a:p>
                      <a:endParaRPr lang="it-IT"/>
                    </a:p>
                  </a:txBody>
                  <a:tcPr/>
                </a:tc>
                <a:tc gridSpan="4">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sz="1400" kern="100" dirty="0">
                          <a:effectLst/>
                        </a:rPr>
                        <a:t>Other therapies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hMerge="1">
                  <a:txBody>
                    <a:bodyPr/>
                    <a:lstStyle/>
                    <a:p>
                      <a:pPr algn="ctr">
                        <a:lnSpc>
                          <a:spcPct val="150000"/>
                        </a:lnSpc>
                      </a:pP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hMerge="1">
                  <a:txBody>
                    <a:bodyPr/>
                    <a:lstStyle/>
                    <a:p>
                      <a:pPr algn="ctr">
                        <a:lnSpc>
                          <a:spcPct val="150000"/>
                        </a:lnSpc>
                      </a:pP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hMerge="1">
                  <a:txBody>
                    <a:bodyPr/>
                    <a:lstStyle/>
                    <a:p>
                      <a:pPr algn="ctr">
                        <a:lnSpc>
                          <a:spcPct val="150000"/>
                        </a:lnSpc>
                      </a:pP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539517064"/>
                  </a:ext>
                </a:extLst>
              </a:tr>
              <a:tr h="367650">
                <a:tc>
                  <a:txBody>
                    <a:bodyPr/>
                    <a:lstStyle/>
                    <a:p>
                      <a:pPr>
                        <a:lnSpc>
                          <a:spcPct val="107000"/>
                        </a:lnSpc>
                      </a:pPr>
                      <a:endParaRPr lang="it-IT" sz="1400" kern="100" dirty="0">
                        <a:effectLst/>
                        <a:latin typeface="Aptos" panose="020B0004020202020204" pitchFamily="34" charset="0"/>
                      </a:endParaRPr>
                    </a:p>
                  </a:txBody>
                  <a:tcPr marL="44450" marR="44450" marT="0" marB="0" anchor="ctr">
                    <a:noFill/>
                  </a:tcPr>
                </a:tc>
                <a:tc>
                  <a:txBody>
                    <a:bodyPr/>
                    <a:lstStyle/>
                    <a:p>
                      <a:pPr algn="ctr">
                        <a:lnSpc>
                          <a:spcPct val="150000"/>
                        </a:lnSpc>
                      </a:pPr>
                      <a:r>
                        <a:rPr lang="en-US" sz="1200" kern="100" dirty="0">
                          <a:effectLst/>
                        </a:rPr>
                        <a:t>Baseline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a:txBody>
                    <a:bodyPr/>
                    <a:lstStyle/>
                    <a:p>
                      <a:pPr algn="ctr">
                        <a:lnSpc>
                          <a:spcPct val="150000"/>
                        </a:lnSpc>
                      </a:pPr>
                      <a:r>
                        <a:rPr lang="en-US" sz="1400" kern="100" dirty="0">
                          <a:effectLst/>
                        </a:rPr>
                        <a:t>T1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1">
                        <a:lumMod val="60000"/>
                        <a:lumOff val="40000"/>
                      </a:schemeClr>
                    </a:solidFill>
                  </a:tcPr>
                </a:tc>
                <a:tc>
                  <a:txBody>
                    <a:bodyPr/>
                    <a:lstStyle/>
                    <a:p>
                      <a:pPr algn="ctr">
                        <a:lnSpc>
                          <a:spcPct val="150000"/>
                        </a:lnSpc>
                      </a:pPr>
                      <a:r>
                        <a:rPr lang="en-US" sz="1400" kern="100" dirty="0">
                          <a:effectLst/>
                        </a:rPr>
                        <a:t>T2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tx2">
                        <a:lumMod val="50000"/>
                        <a:lumOff val="50000"/>
                      </a:schemeClr>
                    </a:solidFill>
                  </a:tcPr>
                </a:tc>
                <a:tc>
                  <a:txBody>
                    <a:bodyPr/>
                    <a:lstStyle/>
                    <a:p>
                      <a:pPr algn="ctr">
                        <a:lnSpc>
                          <a:spcPct val="150000"/>
                        </a:lnSpc>
                      </a:pPr>
                      <a:r>
                        <a:rPr lang="en-US" sz="1400" kern="100" dirty="0">
                          <a:effectLst/>
                        </a:rPr>
                        <a:t>p</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200" kern="100" dirty="0">
                          <a:effectLst/>
                        </a:rPr>
                        <a:t>Baseline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pPr>
                      <a:r>
                        <a:rPr lang="en-US" sz="1400" kern="100" dirty="0">
                          <a:effectLst/>
                        </a:rPr>
                        <a:t>T1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1">
                        <a:lumMod val="60000"/>
                        <a:lumOff val="40000"/>
                      </a:schemeClr>
                    </a:solidFill>
                  </a:tcPr>
                </a:tc>
                <a:tc>
                  <a:txBody>
                    <a:bodyPr/>
                    <a:lstStyle/>
                    <a:p>
                      <a:pPr algn="ctr">
                        <a:lnSpc>
                          <a:spcPct val="150000"/>
                        </a:lnSpc>
                      </a:pPr>
                      <a:r>
                        <a:rPr lang="en-US" sz="1400" kern="100" dirty="0">
                          <a:effectLst/>
                        </a:rPr>
                        <a:t>T2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tx2">
                        <a:lumMod val="50000"/>
                        <a:lumOff val="50000"/>
                      </a:schemeClr>
                    </a:solidFill>
                  </a:tcPr>
                </a:tc>
                <a:tc>
                  <a:txBody>
                    <a:bodyPr/>
                    <a:lstStyle/>
                    <a:p>
                      <a:pPr algn="ctr">
                        <a:lnSpc>
                          <a:spcPct val="150000"/>
                        </a:lnSpc>
                      </a:pPr>
                      <a:r>
                        <a:rPr lang="en-US" sz="1400" kern="100" dirty="0">
                          <a:effectLst/>
                        </a:rPr>
                        <a:t>p</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200" kern="100" dirty="0">
                          <a:effectLst/>
                        </a:rPr>
                        <a:t>Baseline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pPr>
                      <a:r>
                        <a:rPr lang="en-US" sz="1400" kern="100" dirty="0">
                          <a:effectLst/>
                        </a:rPr>
                        <a:t>T1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1">
                        <a:lumMod val="60000"/>
                        <a:lumOff val="40000"/>
                      </a:schemeClr>
                    </a:solidFill>
                  </a:tcPr>
                </a:tc>
                <a:tc>
                  <a:txBody>
                    <a:bodyPr/>
                    <a:lstStyle/>
                    <a:p>
                      <a:pPr algn="ctr">
                        <a:lnSpc>
                          <a:spcPct val="150000"/>
                        </a:lnSpc>
                      </a:pPr>
                      <a:r>
                        <a:rPr lang="en-US" sz="1400" kern="100" dirty="0">
                          <a:effectLst/>
                        </a:rPr>
                        <a:t>T2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tx2">
                        <a:lumMod val="50000"/>
                        <a:lumOff val="50000"/>
                      </a:schemeClr>
                    </a:solidFill>
                  </a:tcPr>
                </a:tc>
                <a:tc>
                  <a:txBody>
                    <a:bodyPr/>
                    <a:lstStyle/>
                    <a:p>
                      <a:pPr algn="ctr">
                        <a:lnSpc>
                          <a:spcPct val="150000"/>
                        </a:lnSpc>
                      </a:pPr>
                      <a:r>
                        <a:rPr lang="en-US" sz="1400" kern="100" dirty="0">
                          <a:effectLst/>
                        </a:rPr>
                        <a:t>p</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200" kern="100" dirty="0">
                          <a:effectLst/>
                        </a:rPr>
                        <a:t>Baseline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pPr>
                      <a:r>
                        <a:rPr lang="en-US" sz="1400" kern="100" dirty="0">
                          <a:effectLst/>
                        </a:rPr>
                        <a:t>T1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1">
                        <a:lumMod val="60000"/>
                        <a:lumOff val="40000"/>
                      </a:schemeClr>
                    </a:solidFill>
                  </a:tcPr>
                </a:tc>
                <a:tc>
                  <a:txBody>
                    <a:bodyPr/>
                    <a:lstStyle/>
                    <a:p>
                      <a:pPr algn="ctr">
                        <a:lnSpc>
                          <a:spcPct val="150000"/>
                        </a:lnSpc>
                      </a:pPr>
                      <a:r>
                        <a:rPr lang="en-US" sz="1400" kern="100" dirty="0">
                          <a:effectLst/>
                        </a:rPr>
                        <a:t>T2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tx2">
                        <a:lumMod val="50000"/>
                        <a:lumOff val="50000"/>
                      </a:schemeClr>
                    </a:solidFill>
                  </a:tcPr>
                </a:tc>
                <a:tc>
                  <a:txBody>
                    <a:bodyPr/>
                    <a:lstStyle/>
                    <a:p>
                      <a:pPr algn="ctr">
                        <a:lnSpc>
                          <a:spcPct val="150000"/>
                        </a:lnSpc>
                      </a:pPr>
                      <a:r>
                        <a:rPr lang="en-US" sz="1400" kern="100" dirty="0">
                          <a:effectLst/>
                        </a:rPr>
                        <a:t>p</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035536734"/>
                  </a:ext>
                </a:extLst>
              </a:tr>
              <a:tr h="367650">
                <a:tc>
                  <a:txBody>
                    <a:bodyPr/>
                    <a:lstStyle/>
                    <a:p>
                      <a:pPr algn="ctr">
                        <a:lnSpc>
                          <a:spcPct val="150000"/>
                        </a:lnSpc>
                      </a:pPr>
                      <a:r>
                        <a:rPr lang="en-US" sz="1050" kern="100" dirty="0" err="1">
                          <a:effectLst/>
                        </a:rPr>
                        <a:t>Elastometry</a:t>
                      </a:r>
                      <a:endParaRPr lang="it-IT" sz="105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8,88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7,03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6,47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lnSpc>
                          <a:spcPct val="150000"/>
                        </a:lnSpc>
                      </a:pPr>
                      <a:r>
                        <a:rPr lang="en-US" sz="1400" kern="100" dirty="0">
                          <a:effectLst/>
                        </a:rPr>
                        <a:t>7,97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6,48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5,47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lnSpc>
                          <a:spcPct val="150000"/>
                        </a:lnSpc>
                      </a:pPr>
                      <a:r>
                        <a:rPr lang="en-US" sz="1400" kern="100">
                          <a:effectLst/>
                        </a:rPr>
                        <a:t>8,22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7,04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5,74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0,013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lnSpc>
                          <a:spcPct val="150000"/>
                        </a:lnSpc>
                      </a:pPr>
                      <a:r>
                        <a:rPr lang="en-US" sz="1400" kern="100" dirty="0">
                          <a:effectLst/>
                        </a:rPr>
                        <a:t>7,62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7,11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7,52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556137210"/>
                  </a:ext>
                </a:extLst>
              </a:tr>
              <a:tr h="367650">
                <a:tc>
                  <a:txBody>
                    <a:bodyPr/>
                    <a:lstStyle/>
                    <a:p>
                      <a:pPr algn="ctr">
                        <a:lnSpc>
                          <a:spcPct val="150000"/>
                        </a:lnSpc>
                      </a:pPr>
                      <a:r>
                        <a:rPr lang="en-US" sz="1400" kern="100" dirty="0">
                          <a:effectLst/>
                        </a:rPr>
                        <a:t>FIB-4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1,39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1,39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1,51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1,38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1,35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1,37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1,03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1,09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1,12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1,48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1,38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1,47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098383942"/>
                  </a:ext>
                </a:extLst>
              </a:tr>
              <a:tr h="367650">
                <a:tc>
                  <a:txBody>
                    <a:bodyPr/>
                    <a:lstStyle/>
                    <a:p>
                      <a:pPr algn="ctr">
                        <a:lnSpc>
                          <a:spcPct val="150000"/>
                        </a:lnSpc>
                      </a:pPr>
                      <a:r>
                        <a:rPr lang="en-US" sz="1400" kern="100" dirty="0">
                          <a:effectLst/>
                        </a:rPr>
                        <a:t>APRI</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0,24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0,22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0,24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0,24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0,22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0,23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0,23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0,22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0,23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0,25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0,23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0,24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362263625"/>
                  </a:ext>
                </a:extLst>
              </a:tr>
              <a:tr h="367650">
                <a:tc>
                  <a:txBody>
                    <a:bodyPr/>
                    <a:lstStyle/>
                    <a:p>
                      <a:pPr algn="ctr">
                        <a:lnSpc>
                          <a:spcPct val="150000"/>
                        </a:lnSpc>
                      </a:pPr>
                      <a:r>
                        <a:rPr lang="en-US" sz="1400" kern="100" dirty="0">
                          <a:effectLst/>
                        </a:rPr>
                        <a:t>NFS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0,33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0,15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0,11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0,54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0,40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0,38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0,037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a:effectLst/>
                        </a:rPr>
                        <a:t>0,77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0,53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0,44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0,24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0,27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0,85</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234298790"/>
                  </a:ext>
                </a:extLst>
              </a:tr>
              <a:tr h="367650">
                <a:tc>
                  <a:txBody>
                    <a:bodyPr/>
                    <a:lstStyle/>
                    <a:p>
                      <a:pPr algn="ctr">
                        <a:lnSpc>
                          <a:spcPct val="150000"/>
                        </a:lnSpc>
                      </a:pPr>
                      <a:r>
                        <a:rPr lang="en-US" sz="1400" kern="100" dirty="0">
                          <a:effectLst/>
                        </a:rPr>
                        <a:t>HOMA</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4,48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4,23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3,50</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3,16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2,97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2,35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3,40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3,20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2,59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2,91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2,95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3,11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952593487"/>
                  </a:ext>
                </a:extLst>
              </a:tr>
              <a:tr h="367650">
                <a:tc>
                  <a:txBody>
                    <a:bodyPr/>
                    <a:lstStyle/>
                    <a:p>
                      <a:pPr algn="ctr">
                        <a:lnSpc>
                          <a:spcPct val="150000"/>
                        </a:lnSpc>
                      </a:pPr>
                      <a:r>
                        <a:rPr lang="en-US" sz="1400" kern="100" dirty="0">
                          <a:effectLst/>
                        </a:rPr>
                        <a:t>ATT</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0,79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0,81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0,76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0,018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a:effectLst/>
                        </a:rPr>
                        <a:t>0,76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0,78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0,69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dirty="0">
                          <a:effectLst/>
                        </a:rPr>
                        <a:t>0,81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0,82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0,78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0,79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0,78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0,72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6">
                        <a:lumMod val="40000"/>
                        <a:lumOff val="60000"/>
                      </a:schemeClr>
                    </a:solidFill>
                  </a:tcPr>
                </a:tc>
                <a:extLst>
                  <a:ext uri="{0D108BD9-81ED-4DB2-BD59-A6C34878D82A}">
                    <a16:rowId xmlns:a16="http://schemas.microsoft.com/office/drawing/2014/main" val="3653167537"/>
                  </a:ext>
                </a:extLst>
              </a:tr>
            </a:tbl>
          </a:graphicData>
        </a:graphic>
      </p:graphicFrame>
      <p:sp>
        <p:nvSpPr>
          <p:cNvPr id="4" name="Titolo 1">
            <a:extLst>
              <a:ext uri="{FF2B5EF4-FFF2-40B4-BE49-F238E27FC236}">
                <a16:creationId xmlns:a16="http://schemas.microsoft.com/office/drawing/2014/main" id="{B307D28F-B5A4-42EB-4BAD-0F3CB52E471A}"/>
              </a:ext>
            </a:extLst>
          </p:cNvPr>
          <p:cNvSpPr txBox="1">
            <a:spLocks/>
          </p:cNvSpPr>
          <p:nvPr/>
        </p:nvSpPr>
        <p:spPr>
          <a:xfrm>
            <a:off x="240434" y="1470852"/>
            <a:ext cx="3023028" cy="1493237"/>
          </a:xfrm>
          <a:prstGeom prst="rect">
            <a:avLst/>
          </a:prstGeom>
        </p:spPr>
        <p:txBody>
          <a:bodyPr anchor="b">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400" b="1" dirty="0">
                <a:solidFill>
                  <a:srgbClr val="144661"/>
                </a:solidFill>
                <a:latin typeface="+mn-lt"/>
                <a:ea typeface="+mn-ea"/>
                <a:cs typeface="+mn-cs"/>
              </a:rPr>
              <a:t>RESULTS</a:t>
            </a:r>
          </a:p>
          <a:p>
            <a:pPr algn="ctr"/>
            <a:endParaRPr lang="it-IT" sz="3400" b="1" dirty="0">
              <a:solidFill>
                <a:srgbClr val="144661"/>
              </a:solidFill>
              <a:latin typeface="+mn-lt"/>
              <a:ea typeface="+mn-ea"/>
              <a:cs typeface="+mn-cs"/>
            </a:endParaRPr>
          </a:p>
          <a:p>
            <a:pPr algn="ctr"/>
            <a:r>
              <a:rPr lang="en-US" sz="2400" b="1" i="1" dirty="0">
                <a:solidFill>
                  <a:srgbClr val="144661"/>
                </a:solidFill>
              </a:rPr>
              <a:t>Hepatic fibrosis Steatosis</a:t>
            </a:r>
          </a:p>
          <a:p>
            <a:pPr algn="ctr"/>
            <a:r>
              <a:rPr lang="it-IT" sz="2400" b="1" i="1" dirty="0">
                <a:solidFill>
                  <a:srgbClr val="144661"/>
                </a:solidFill>
              </a:rPr>
              <a:t>Non-invasive score</a:t>
            </a:r>
          </a:p>
        </p:txBody>
      </p:sp>
      <p:pic>
        <p:nvPicPr>
          <p:cNvPr id="5" name="Immagine 4">
            <a:extLst>
              <a:ext uri="{FF2B5EF4-FFF2-40B4-BE49-F238E27FC236}">
                <a16:creationId xmlns:a16="http://schemas.microsoft.com/office/drawing/2014/main" id="{033DA903-6AB1-9ABE-7018-AEFF0F37C6C0}"/>
              </a:ext>
            </a:extLst>
          </p:cNvPr>
          <p:cNvPicPr>
            <a:picLocks noChangeAspect="1"/>
          </p:cNvPicPr>
          <p:nvPr/>
        </p:nvPicPr>
        <p:blipFill>
          <a:blip r:embed="rId3"/>
          <a:stretch>
            <a:fillRect/>
          </a:stretch>
        </p:blipFill>
        <p:spPr>
          <a:xfrm>
            <a:off x="3150908" y="2001559"/>
            <a:ext cx="1493237" cy="1493237"/>
          </a:xfrm>
          <a:prstGeom prst="rect">
            <a:avLst/>
          </a:prstGeom>
        </p:spPr>
      </p:pic>
    </p:spTree>
    <p:extLst>
      <p:ext uri="{BB962C8B-B14F-4D97-AF65-F5344CB8AC3E}">
        <p14:creationId xmlns:p14="http://schemas.microsoft.com/office/powerpoint/2010/main" val="865295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42071789-E2EC-C830-7348-49D391039241}"/>
              </a:ext>
            </a:extLst>
          </p:cNvPr>
          <p:cNvGraphicFramePr>
            <a:graphicFrameLocks noGrp="1"/>
          </p:cNvGraphicFramePr>
          <p:nvPr>
            <p:extLst>
              <p:ext uri="{D42A27DB-BD31-4B8C-83A1-F6EECF244321}">
                <p14:modId xmlns:p14="http://schemas.microsoft.com/office/powerpoint/2010/main" val="874568193"/>
              </p:ext>
            </p:extLst>
          </p:nvPr>
        </p:nvGraphicFramePr>
        <p:xfrm>
          <a:off x="6853800" y="647290"/>
          <a:ext cx="4838007" cy="6163210"/>
        </p:xfrm>
        <a:graphic>
          <a:graphicData uri="http://schemas.openxmlformats.org/drawingml/2006/table">
            <a:tbl>
              <a:tblPr firstRow="1" firstCol="1" bandRow="1">
                <a:tableStyleId>{5C22544A-7EE6-4342-B048-85BDC9FD1C3A}</a:tableStyleId>
              </a:tblPr>
              <a:tblGrid>
                <a:gridCol w="1612669">
                  <a:extLst>
                    <a:ext uri="{9D8B030D-6E8A-4147-A177-3AD203B41FA5}">
                      <a16:colId xmlns:a16="http://schemas.microsoft.com/office/drawing/2014/main" val="2904104851"/>
                    </a:ext>
                  </a:extLst>
                </a:gridCol>
                <a:gridCol w="1612669">
                  <a:extLst>
                    <a:ext uri="{9D8B030D-6E8A-4147-A177-3AD203B41FA5}">
                      <a16:colId xmlns:a16="http://schemas.microsoft.com/office/drawing/2014/main" val="4104081163"/>
                    </a:ext>
                  </a:extLst>
                </a:gridCol>
                <a:gridCol w="1612669">
                  <a:extLst>
                    <a:ext uri="{9D8B030D-6E8A-4147-A177-3AD203B41FA5}">
                      <a16:colId xmlns:a16="http://schemas.microsoft.com/office/drawing/2014/main" val="2250824776"/>
                    </a:ext>
                  </a:extLst>
                </a:gridCol>
              </a:tblGrid>
              <a:tr h="402382">
                <a:tc>
                  <a:txBody>
                    <a:bodyPr/>
                    <a:lstStyle/>
                    <a:p>
                      <a:pPr algn="ctr">
                        <a:lnSpc>
                          <a:spcPct val="150000"/>
                        </a:lnSpc>
                      </a:pP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2">
                  <a:txBody>
                    <a:bodyPr/>
                    <a:lstStyle/>
                    <a:p>
                      <a:pPr algn="ctr">
                        <a:lnSpc>
                          <a:spcPct val="150000"/>
                        </a:lnSpc>
                      </a:pPr>
                      <a:r>
                        <a:rPr lang="en-US" sz="1400" kern="0" dirty="0">
                          <a:effectLst/>
                        </a:rPr>
                        <a:t>Drugs vs Control</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hMerge="1">
                  <a:txBody>
                    <a:bodyPr/>
                    <a:lstStyle/>
                    <a:p>
                      <a:endParaRPr lang="it-IT"/>
                    </a:p>
                  </a:txBody>
                  <a:tcPr/>
                </a:tc>
                <a:extLst>
                  <a:ext uri="{0D108BD9-81ED-4DB2-BD59-A6C34878D82A}">
                    <a16:rowId xmlns:a16="http://schemas.microsoft.com/office/drawing/2014/main" val="1512061614"/>
                  </a:ext>
                </a:extLst>
              </a:tr>
              <a:tr h="32004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400" kern="0" dirty="0">
                          <a:effectLst/>
                        </a:rPr>
                        <a:t> </a:t>
                      </a:r>
                      <a:r>
                        <a:rPr kumimoji="0" lang="en-US" sz="1400" b="1" i="0" u="none" strike="noStrike" kern="0" cap="none" spc="0" normalizeH="0" baseline="0" noProof="0" dirty="0">
                          <a:ln>
                            <a:noFill/>
                          </a:ln>
                          <a:solidFill>
                            <a:prstClr val="white"/>
                          </a:solidFill>
                          <a:effectLst/>
                          <a:uLnTx/>
                          <a:uFillTx/>
                          <a:latin typeface="+mn-lt"/>
                          <a:ea typeface="+mn-ea"/>
                          <a:cs typeface="+mn-cs"/>
                        </a:rPr>
                        <a:t>Variable</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Time effect (p)</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5">
                        <a:lumMod val="40000"/>
                        <a:lumOff val="60000"/>
                      </a:schemeClr>
                    </a:solidFill>
                  </a:tcPr>
                </a:tc>
                <a:tc>
                  <a:txBody>
                    <a:bodyPr/>
                    <a:lstStyle/>
                    <a:p>
                      <a:pPr algn="ctr">
                        <a:lnSpc>
                          <a:spcPct val="150000"/>
                        </a:lnSpc>
                      </a:pPr>
                      <a:r>
                        <a:rPr lang="en-US" sz="1400" kern="0" dirty="0">
                          <a:effectLst/>
                        </a:rPr>
                        <a:t>Group effect (p)</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solidFill>
                      <a:schemeClr val="accent5">
                        <a:lumMod val="20000"/>
                        <a:lumOff val="80000"/>
                      </a:schemeClr>
                    </a:solidFill>
                  </a:tcPr>
                </a:tc>
                <a:extLst>
                  <a:ext uri="{0D108BD9-81ED-4DB2-BD59-A6C34878D82A}">
                    <a16:rowId xmlns:a16="http://schemas.microsoft.com/office/drawing/2014/main" val="3183008926"/>
                  </a:ext>
                </a:extLst>
              </a:tr>
              <a:tr h="320045">
                <a:tc>
                  <a:txBody>
                    <a:bodyPr/>
                    <a:lstStyle/>
                    <a:p>
                      <a:pPr algn="ctr">
                        <a:lnSpc>
                          <a:spcPct val="150000"/>
                        </a:lnSpc>
                      </a:pPr>
                      <a:r>
                        <a:rPr lang="en-US" sz="1400" kern="0" dirty="0">
                          <a:effectLst/>
                        </a:rPr>
                        <a:t>Cholesterol</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0.345</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0.344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484870714"/>
                  </a:ext>
                </a:extLst>
              </a:tr>
              <a:tr h="320045">
                <a:tc>
                  <a:txBody>
                    <a:bodyPr/>
                    <a:lstStyle/>
                    <a:p>
                      <a:pPr algn="ctr">
                        <a:lnSpc>
                          <a:spcPct val="150000"/>
                        </a:lnSpc>
                      </a:pPr>
                      <a:r>
                        <a:rPr lang="en-US" sz="1400" kern="0" dirty="0">
                          <a:effectLst/>
                        </a:rPr>
                        <a:t>Triglycerides</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a:effectLst/>
                        </a:rPr>
                        <a:t>0.526</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0.407</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230579797"/>
                  </a:ext>
                </a:extLst>
              </a:tr>
              <a:tr h="320045">
                <a:tc>
                  <a:txBody>
                    <a:bodyPr/>
                    <a:lstStyle/>
                    <a:p>
                      <a:pPr algn="ctr">
                        <a:lnSpc>
                          <a:spcPct val="150000"/>
                        </a:lnSpc>
                      </a:pPr>
                      <a:r>
                        <a:rPr lang="en-US" sz="1400" kern="0" dirty="0">
                          <a:effectLst/>
                        </a:rPr>
                        <a:t>Glucose</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a:effectLst/>
                        </a:rPr>
                        <a:t>0.305</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0.022</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solidFill>
                      <a:schemeClr val="accent6">
                        <a:lumMod val="20000"/>
                        <a:lumOff val="80000"/>
                      </a:schemeClr>
                    </a:solidFill>
                  </a:tcPr>
                </a:tc>
                <a:extLst>
                  <a:ext uri="{0D108BD9-81ED-4DB2-BD59-A6C34878D82A}">
                    <a16:rowId xmlns:a16="http://schemas.microsoft.com/office/drawing/2014/main" val="1202191335"/>
                  </a:ext>
                </a:extLst>
              </a:tr>
              <a:tr h="320045">
                <a:tc>
                  <a:txBody>
                    <a:bodyPr/>
                    <a:lstStyle/>
                    <a:p>
                      <a:pPr algn="ctr">
                        <a:lnSpc>
                          <a:spcPct val="150000"/>
                        </a:lnSpc>
                      </a:pPr>
                      <a:r>
                        <a:rPr lang="en-US" sz="1400" kern="0" dirty="0">
                          <a:effectLst/>
                        </a:rPr>
                        <a:t>HbA1c</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a:effectLst/>
                        </a:rPr>
                        <a:t>0.390</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0.822</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113125403"/>
                  </a:ext>
                </a:extLst>
              </a:tr>
              <a:tr h="320045">
                <a:tc>
                  <a:txBody>
                    <a:bodyPr/>
                    <a:lstStyle/>
                    <a:p>
                      <a:pPr algn="ctr">
                        <a:lnSpc>
                          <a:spcPct val="150000"/>
                        </a:lnSpc>
                      </a:pPr>
                      <a:r>
                        <a:rPr lang="en-US" sz="1400" kern="0" dirty="0">
                          <a:effectLst/>
                        </a:rPr>
                        <a:t>Ferritin</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a:effectLst/>
                        </a:rPr>
                        <a:t>0.063</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0.479</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718256434"/>
                  </a:ext>
                </a:extLst>
              </a:tr>
              <a:tr h="320045">
                <a:tc>
                  <a:txBody>
                    <a:bodyPr/>
                    <a:lstStyle/>
                    <a:p>
                      <a:pPr algn="ctr">
                        <a:lnSpc>
                          <a:spcPct val="150000"/>
                        </a:lnSpc>
                      </a:pPr>
                      <a:r>
                        <a:rPr lang="en-US" sz="1400" kern="0" dirty="0">
                          <a:effectLst/>
                        </a:rPr>
                        <a:t>AST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0.022</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40000"/>
                        <a:lumOff val="60000"/>
                      </a:schemeClr>
                    </a:solidFill>
                  </a:tcPr>
                </a:tc>
                <a:tc>
                  <a:txBody>
                    <a:bodyPr/>
                    <a:lstStyle/>
                    <a:p>
                      <a:pPr algn="ctr">
                        <a:lnSpc>
                          <a:spcPct val="150000"/>
                        </a:lnSpc>
                      </a:pPr>
                      <a:r>
                        <a:rPr lang="en-US" sz="1400" kern="0" dirty="0">
                          <a:effectLst/>
                        </a:rPr>
                        <a:t>0.758</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4057351565"/>
                  </a:ext>
                </a:extLst>
              </a:tr>
              <a:tr h="320045">
                <a:tc>
                  <a:txBody>
                    <a:bodyPr/>
                    <a:lstStyle/>
                    <a:p>
                      <a:pPr algn="ctr">
                        <a:lnSpc>
                          <a:spcPct val="150000"/>
                        </a:lnSpc>
                      </a:pPr>
                      <a:r>
                        <a:rPr lang="en-US" sz="1400" kern="0" dirty="0">
                          <a:effectLst/>
                        </a:rPr>
                        <a:t>ALT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0.001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20000"/>
                        <a:lumOff val="80000"/>
                      </a:schemeClr>
                    </a:solidFill>
                  </a:tcPr>
                </a:tc>
                <a:tc>
                  <a:txBody>
                    <a:bodyPr/>
                    <a:lstStyle/>
                    <a:p>
                      <a:pPr algn="ctr">
                        <a:lnSpc>
                          <a:spcPct val="150000"/>
                        </a:lnSpc>
                      </a:pPr>
                      <a:r>
                        <a:rPr lang="en-US" sz="1400" kern="0" dirty="0">
                          <a:effectLst/>
                        </a:rPr>
                        <a:t>0.962</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822374313"/>
                  </a:ext>
                </a:extLst>
              </a:tr>
              <a:tr h="320045">
                <a:tc>
                  <a:txBody>
                    <a:bodyPr/>
                    <a:lstStyle/>
                    <a:p>
                      <a:pPr algn="ctr">
                        <a:lnSpc>
                          <a:spcPct val="150000"/>
                        </a:lnSpc>
                      </a:pPr>
                      <a:r>
                        <a:rPr lang="en-US" sz="1400" kern="0" dirty="0">
                          <a:effectLst/>
                        </a:rPr>
                        <a:t>GGT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a:effectLst/>
                        </a:rPr>
                        <a:t>0.171</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0.674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867516041"/>
                  </a:ext>
                </a:extLst>
              </a:tr>
              <a:tr h="320045">
                <a:tc>
                  <a:txBody>
                    <a:bodyPr/>
                    <a:lstStyle/>
                    <a:p>
                      <a:pPr algn="ctr">
                        <a:lnSpc>
                          <a:spcPct val="150000"/>
                        </a:lnSpc>
                      </a:pPr>
                      <a:r>
                        <a:rPr lang="en-US" sz="1400" kern="0" dirty="0">
                          <a:effectLst/>
                        </a:rPr>
                        <a:t>ALP</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a:effectLst/>
                        </a:rPr>
                        <a:t>0.093</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0.791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567915544"/>
                  </a:ext>
                </a:extLst>
              </a:tr>
              <a:tr h="320045">
                <a:tc>
                  <a:txBody>
                    <a:bodyPr/>
                    <a:lstStyle/>
                    <a:p>
                      <a:pPr algn="ctr">
                        <a:lnSpc>
                          <a:spcPct val="150000"/>
                        </a:lnSpc>
                      </a:pPr>
                      <a:r>
                        <a:rPr lang="en-US" sz="1400" kern="0" dirty="0">
                          <a:effectLst/>
                        </a:rPr>
                        <a:t>Total bilirubin</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0.010</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40000"/>
                        <a:lumOff val="60000"/>
                      </a:schemeClr>
                    </a:solidFill>
                  </a:tcPr>
                </a:tc>
                <a:tc>
                  <a:txBody>
                    <a:bodyPr/>
                    <a:lstStyle/>
                    <a:p>
                      <a:pPr algn="ctr">
                        <a:lnSpc>
                          <a:spcPct val="150000"/>
                        </a:lnSpc>
                      </a:pPr>
                      <a:r>
                        <a:rPr lang="en-US" sz="1400" kern="0" dirty="0">
                          <a:effectLst/>
                        </a:rPr>
                        <a:t>0.225</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842584488"/>
                  </a:ext>
                </a:extLst>
              </a:tr>
              <a:tr h="320045">
                <a:tc>
                  <a:txBody>
                    <a:bodyPr/>
                    <a:lstStyle/>
                    <a:p>
                      <a:pPr algn="ctr">
                        <a:lnSpc>
                          <a:spcPct val="150000"/>
                        </a:lnSpc>
                      </a:pPr>
                      <a:r>
                        <a:rPr lang="en-US" sz="1400" kern="0" dirty="0">
                          <a:effectLst/>
                        </a:rPr>
                        <a:t>Creatinine</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0.607</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0.558</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5465519"/>
                  </a:ext>
                </a:extLst>
              </a:tr>
              <a:tr h="320045">
                <a:tc>
                  <a:txBody>
                    <a:bodyPr/>
                    <a:lstStyle/>
                    <a:p>
                      <a:pPr algn="ctr">
                        <a:lnSpc>
                          <a:spcPct val="150000"/>
                        </a:lnSpc>
                      </a:pPr>
                      <a:r>
                        <a:rPr lang="en-US" sz="1400" kern="0" dirty="0">
                          <a:effectLst/>
                        </a:rPr>
                        <a:t>HOMA-IR</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0.414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0.072</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728231549"/>
                  </a:ext>
                </a:extLst>
              </a:tr>
              <a:tr h="320045">
                <a:tc>
                  <a:txBody>
                    <a:bodyPr/>
                    <a:lstStyle/>
                    <a:p>
                      <a:pPr algn="ctr">
                        <a:lnSpc>
                          <a:spcPct val="150000"/>
                        </a:lnSpc>
                      </a:pPr>
                      <a:r>
                        <a:rPr lang="en-US" sz="1400" kern="0" dirty="0">
                          <a:effectLst/>
                        </a:rPr>
                        <a:t>NFS</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0.018</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20000"/>
                        <a:lumOff val="80000"/>
                      </a:schemeClr>
                    </a:solidFill>
                  </a:tcPr>
                </a:tc>
                <a:tc>
                  <a:txBody>
                    <a:bodyPr/>
                    <a:lstStyle/>
                    <a:p>
                      <a:pPr algn="ctr">
                        <a:lnSpc>
                          <a:spcPct val="150000"/>
                        </a:lnSpc>
                      </a:pPr>
                      <a:r>
                        <a:rPr lang="en-US" sz="1400" kern="0" dirty="0">
                          <a:effectLst/>
                        </a:rPr>
                        <a:t>0.379</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2488803327"/>
                  </a:ext>
                </a:extLst>
              </a:tr>
              <a:tr h="320045">
                <a:tc>
                  <a:txBody>
                    <a:bodyPr/>
                    <a:lstStyle/>
                    <a:p>
                      <a:pPr algn="ctr">
                        <a:lnSpc>
                          <a:spcPct val="150000"/>
                        </a:lnSpc>
                      </a:pPr>
                      <a:r>
                        <a:rPr lang="en-US" sz="1400" kern="0" dirty="0">
                          <a:effectLst/>
                        </a:rPr>
                        <a:t>APRI</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0.051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0.952</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718138182"/>
                  </a:ext>
                </a:extLst>
              </a:tr>
              <a:tr h="320045">
                <a:tc>
                  <a:txBody>
                    <a:bodyPr/>
                    <a:lstStyle/>
                    <a:p>
                      <a:pPr algn="ctr">
                        <a:lnSpc>
                          <a:spcPct val="150000"/>
                        </a:lnSpc>
                      </a:pPr>
                      <a:r>
                        <a:rPr lang="en-US" sz="1400" kern="0" dirty="0">
                          <a:effectLst/>
                        </a:rPr>
                        <a:t>FIB-4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a:effectLst/>
                        </a:rPr>
                        <a:t>0.171</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0.398</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282054268"/>
                  </a:ext>
                </a:extLst>
              </a:tr>
              <a:tr h="320045">
                <a:tc>
                  <a:txBody>
                    <a:bodyPr/>
                    <a:lstStyle/>
                    <a:p>
                      <a:pPr algn="ctr">
                        <a:lnSpc>
                          <a:spcPct val="150000"/>
                        </a:lnSpc>
                      </a:pPr>
                      <a:r>
                        <a:rPr lang="en-US" sz="1400" kern="0" dirty="0" err="1">
                          <a:effectLst/>
                        </a:rPr>
                        <a:t>Elastometry</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0.001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40000"/>
                        <a:lumOff val="60000"/>
                      </a:schemeClr>
                    </a:solidFill>
                  </a:tcPr>
                </a:tc>
                <a:tc>
                  <a:txBody>
                    <a:bodyPr/>
                    <a:lstStyle/>
                    <a:p>
                      <a:pPr algn="ctr">
                        <a:lnSpc>
                          <a:spcPct val="150000"/>
                        </a:lnSpc>
                      </a:pPr>
                      <a:r>
                        <a:rPr lang="en-US" sz="1400" kern="0" dirty="0">
                          <a:effectLst/>
                        </a:rPr>
                        <a:t>0.001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solidFill>
                      <a:schemeClr val="accent6">
                        <a:lumMod val="40000"/>
                        <a:lumOff val="60000"/>
                      </a:schemeClr>
                    </a:solidFill>
                  </a:tcPr>
                </a:tc>
                <a:extLst>
                  <a:ext uri="{0D108BD9-81ED-4DB2-BD59-A6C34878D82A}">
                    <a16:rowId xmlns:a16="http://schemas.microsoft.com/office/drawing/2014/main" val="532686846"/>
                  </a:ext>
                </a:extLst>
              </a:tr>
              <a:tr h="320045">
                <a:tc>
                  <a:txBody>
                    <a:bodyPr/>
                    <a:lstStyle/>
                    <a:p>
                      <a:pPr algn="ctr">
                        <a:lnSpc>
                          <a:spcPct val="150000"/>
                        </a:lnSpc>
                      </a:pPr>
                      <a:r>
                        <a:rPr lang="en-US" sz="1400" kern="0" dirty="0">
                          <a:effectLst/>
                        </a:rPr>
                        <a:t>ATT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algn="ctr">
                        <a:lnSpc>
                          <a:spcPct val="150000"/>
                        </a:lnSpc>
                      </a:pPr>
                      <a:r>
                        <a:rPr lang="en-US" sz="1400" kern="0" dirty="0">
                          <a:effectLst/>
                        </a:rPr>
                        <a:t>0.001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20000"/>
                        <a:lumOff val="80000"/>
                      </a:schemeClr>
                    </a:solidFill>
                  </a:tcPr>
                </a:tc>
                <a:tc>
                  <a:txBody>
                    <a:bodyPr/>
                    <a:lstStyle/>
                    <a:p>
                      <a:pPr algn="ctr">
                        <a:lnSpc>
                          <a:spcPct val="150000"/>
                        </a:lnSpc>
                      </a:pPr>
                      <a:r>
                        <a:rPr lang="en-US" sz="1400" kern="0" dirty="0">
                          <a:effectLst/>
                        </a:rPr>
                        <a:t>0.434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2582943944"/>
                  </a:ext>
                </a:extLst>
              </a:tr>
            </a:tbl>
          </a:graphicData>
        </a:graphic>
      </p:graphicFrame>
      <p:pic>
        <p:nvPicPr>
          <p:cNvPr id="6" name="Immagine 5">
            <a:extLst>
              <a:ext uri="{FF2B5EF4-FFF2-40B4-BE49-F238E27FC236}">
                <a16:creationId xmlns:a16="http://schemas.microsoft.com/office/drawing/2014/main" id="{8AB8F8DE-323B-FD9A-88D5-F36D1D6F9F99}"/>
              </a:ext>
            </a:extLst>
          </p:cNvPr>
          <p:cNvPicPr>
            <a:picLocks noChangeAspect="1"/>
          </p:cNvPicPr>
          <p:nvPr/>
        </p:nvPicPr>
        <p:blipFill>
          <a:blip r:embed="rId3"/>
          <a:stretch>
            <a:fillRect/>
          </a:stretch>
        </p:blipFill>
        <p:spPr>
          <a:xfrm>
            <a:off x="5549551" y="1322485"/>
            <a:ext cx="891309" cy="891309"/>
          </a:xfrm>
          <a:prstGeom prst="rect">
            <a:avLst/>
          </a:prstGeom>
        </p:spPr>
      </p:pic>
      <p:sp>
        <p:nvSpPr>
          <p:cNvPr id="8" name="Titolo 1">
            <a:extLst>
              <a:ext uri="{FF2B5EF4-FFF2-40B4-BE49-F238E27FC236}">
                <a16:creationId xmlns:a16="http://schemas.microsoft.com/office/drawing/2014/main" id="{96C2BC28-0303-765F-86A2-0EE18E40FE60}"/>
              </a:ext>
            </a:extLst>
          </p:cNvPr>
          <p:cNvSpPr txBox="1">
            <a:spLocks/>
          </p:cNvSpPr>
          <p:nvPr/>
        </p:nvSpPr>
        <p:spPr>
          <a:xfrm>
            <a:off x="229411" y="1111819"/>
            <a:ext cx="4907201" cy="891309"/>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i="1" dirty="0">
                <a:solidFill>
                  <a:srgbClr val="144661"/>
                </a:solidFill>
              </a:rPr>
              <a:t>Multivariate analysis: </a:t>
            </a:r>
          </a:p>
          <a:p>
            <a:pPr algn="ctr"/>
            <a:r>
              <a:rPr lang="en-US" sz="2400" b="1" i="1" dirty="0">
                <a:solidFill>
                  <a:srgbClr val="144661"/>
                </a:solidFill>
              </a:rPr>
              <a:t>GLP-1RA and SGLT2i vs control</a:t>
            </a:r>
            <a:endParaRPr lang="it-IT" sz="2400" b="1" i="1" dirty="0">
              <a:solidFill>
                <a:srgbClr val="144661"/>
              </a:solidFill>
            </a:endParaRPr>
          </a:p>
        </p:txBody>
      </p:sp>
      <p:pic>
        <p:nvPicPr>
          <p:cNvPr id="10" name="Immagine 9">
            <a:extLst>
              <a:ext uri="{FF2B5EF4-FFF2-40B4-BE49-F238E27FC236}">
                <a16:creationId xmlns:a16="http://schemas.microsoft.com/office/drawing/2014/main" id="{04784B37-FA6C-51B5-EC99-E571C66CD1EF}"/>
              </a:ext>
            </a:extLst>
          </p:cNvPr>
          <p:cNvPicPr>
            <a:picLocks noChangeAspect="1"/>
          </p:cNvPicPr>
          <p:nvPr/>
        </p:nvPicPr>
        <p:blipFill rotWithShape="1">
          <a:blip r:embed="rId4">
            <a:extLst>
              <a:ext uri="{28A0092B-C50C-407E-A947-70E740481C1C}">
                <a14:useLocalDpi xmlns:a14="http://schemas.microsoft.com/office/drawing/2010/main" val="0"/>
              </a:ext>
            </a:extLst>
          </a:blip>
          <a:srcRect l="5466" t="5698" r="24158" b="7129"/>
          <a:stretch>
            <a:fillRect/>
          </a:stretch>
        </p:blipFill>
        <p:spPr bwMode="auto">
          <a:xfrm>
            <a:off x="857649" y="2213794"/>
            <a:ext cx="4278963" cy="3789927"/>
          </a:xfrm>
          <a:prstGeom prst="rect">
            <a:avLst/>
          </a:prstGeom>
          <a:noFill/>
          <a:ln>
            <a:noFill/>
          </a:ln>
          <a:extLst>
            <a:ext uri="{53640926-AAD7-44D8-BBD7-CCE9431645EC}">
              <a14:shadowObscured xmlns:a14="http://schemas.microsoft.com/office/drawing/2010/main"/>
            </a:ext>
          </a:extLst>
        </p:spPr>
      </p:pic>
      <p:sp>
        <p:nvSpPr>
          <p:cNvPr id="14" name="CasellaDiTesto 13">
            <a:extLst>
              <a:ext uri="{FF2B5EF4-FFF2-40B4-BE49-F238E27FC236}">
                <a16:creationId xmlns:a16="http://schemas.microsoft.com/office/drawing/2014/main" id="{52FEB826-95CA-90E9-ED70-6945DBF0B279}"/>
              </a:ext>
            </a:extLst>
          </p:cNvPr>
          <p:cNvSpPr txBox="1"/>
          <p:nvPr/>
        </p:nvSpPr>
        <p:spPr>
          <a:xfrm>
            <a:off x="4732522" y="6281123"/>
            <a:ext cx="1295400" cy="461665"/>
          </a:xfrm>
          <a:prstGeom prst="rect">
            <a:avLst/>
          </a:prstGeom>
          <a:noFill/>
        </p:spPr>
        <p:txBody>
          <a:bodyPr wrap="square" rtlCol="0">
            <a:spAutoFit/>
          </a:bodyPr>
          <a:lstStyle/>
          <a:p>
            <a:r>
              <a:rPr lang="en-US" sz="1200" noProof="0" dirty="0">
                <a:latin typeface="Calibri" panose="020F0502020204030204" pitchFamily="34" charset="0"/>
                <a:ea typeface="Calibri" panose="020F0502020204030204" pitchFamily="34" charset="0"/>
                <a:cs typeface="Calibri" panose="020F0502020204030204" pitchFamily="34" charset="0"/>
              </a:rPr>
              <a:t>Other therapies</a:t>
            </a:r>
          </a:p>
          <a:p>
            <a:r>
              <a:rPr lang="en-US" sz="1200" noProof="0" dirty="0">
                <a:latin typeface="Calibri" panose="020F0502020204030204" pitchFamily="34" charset="0"/>
                <a:ea typeface="Calibri" panose="020F0502020204030204" pitchFamily="34" charset="0"/>
                <a:cs typeface="Calibri" panose="020F0502020204030204" pitchFamily="34" charset="0"/>
              </a:rPr>
              <a:t>GLP-1RA/SGLT2i</a:t>
            </a:r>
          </a:p>
        </p:txBody>
      </p:sp>
      <p:cxnSp>
        <p:nvCxnSpPr>
          <p:cNvPr id="15" name="Connettore diritto 21">
            <a:extLst>
              <a:ext uri="{FF2B5EF4-FFF2-40B4-BE49-F238E27FC236}">
                <a16:creationId xmlns:a16="http://schemas.microsoft.com/office/drawing/2014/main" id="{13E8E51D-DF3B-37EB-9946-352073F56D7A}"/>
              </a:ext>
            </a:extLst>
          </p:cNvPr>
          <p:cNvCxnSpPr/>
          <p:nvPr/>
        </p:nvCxnSpPr>
        <p:spPr>
          <a:xfrm>
            <a:off x="4301902" y="6404824"/>
            <a:ext cx="424543" cy="0"/>
          </a:xfrm>
          <a:prstGeom prst="line">
            <a:avLst/>
          </a:prstGeom>
          <a:ln w="31750">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Connettore diritto 23">
            <a:extLst>
              <a:ext uri="{FF2B5EF4-FFF2-40B4-BE49-F238E27FC236}">
                <a16:creationId xmlns:a16="http://schemas.microsoft.com/office/drawing/2014/main" id="{71E73B38-29B5-75AB-60AA-DCD51AFA6133}"/>
              </a:ext>
            </a:extLst>
          </p:cNvPr>
          <p:cNvCxnSpPr/>
          <p:nvPr/>
        </p:nvCxnSpPr>
        <p:spPr>
          <a:xfrm>
            <a:off x="4296104" y="6599382"/>
            <a:ext cx="424543"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20" name="CasellaDiTesto 19">
            <a:extLst>
              <a:ext uri="{FF2B5EF4-FFF2-40B4-BE49-F238E27FC236}">
                <a16:creationId xmlns:a16="http://schemas.microsoft.com/office/drawing/2014/main" id="{367FFAED-77E2-610A-05BD-177DD5ECD1D7}"/>
              </a:ext>
            </a:extLst>
          </p:cNvPr>
          <p:cNvSpPr txBox="1"/>
          <p:nvPr/>
        </p:nvSpPr>
        <p:spPr>
          <a:xfrm>
            <a:off x="243272" y="6298575"/>
            <a:ext cx="3672444" cy="369332"/>
          </a:xfrm>
          <a:prstGeom prst="rect">
            <a:avLst/>
          </a:prstGeom>
          <a:noFill/>
        </p:spPr>
        <p:txBody>
          <a:bodyPr wrap="square">
            <a:spAutoFit/>
          </a:bodyPr>
          <a:lstStyle/>
          <a:p>
            <a:r>
              <a:rPr lang="en-US" noProof="0" dirty="0">
                <a:latin typeface="Calibri" panose="020F0502020204030204" pitchFamily="34" charset="0"/>
                <a:ea typeface="Calibri" panose="020F0502020204030204" pitchFamily="34" charset="0"/>
                <a:cs typeface="Calibri" panose="020F0502020204030204" pitchFamily="34" charset="0"/>
              </a:rPr>
              <a:t>Mauchly's sphericity test: </a:t>
            </a:r>
            <a:r>
              <a:rPr lang="en-US" b="1" noProof="0" dirty="0">
                <a:solidFill>
                  <a:srgbClr val="92D050"/>
                </a:solidFill>
                <a:latin typeface="Calibri" panose="020F0502020204030204" pitchFamily="34" charset="0"/>
                <a:ea typeface="Calibri" panose="020F0502020204030204" pitchFamily="34" charset="0"/>
                <a:cs typeface="Calibri" panose="020F0502020204030204" pitchFamily="34" charset="0"/>
              </a:rPr>
              <a:t>p 0,001</a:t>
            </a:r>
          </a:p>
        </p:txBody>
      </p:sp>
      <p:sp>
        <p:nvSpPr>
          <p:cNvPr id="22" name="CasellaDiTesto 21">
            <a:extLst>
              <a:ext uri="{FF2B5EF4-FFF2-40B4-BE49-F238E27FC236}">
                <a16:creationId xmlns:a16="http://schemas.microsoft.com/office/drawing/2014/main" id="{42372A4F-DEA8-1EF5-9417-A1D73FBA5980}"/>
              </a:ext>
            </a:extLst>
          </p:cNvPr>
          <p:cNvSpPr txBox="1"/>
          <p:nvPr/>
        </p:nvSpPr>
        <p:spPr>
          <a:xfrm>
            <a:off x="488317" y="3170712"/>
            <a:ext cx="369332" cy="1205345"/>
          </a:xfrm>
          <a:prstGeom prst="rect">
            <a:avLst/>
          </a:prstGeom>
          <a:noFill/>
        </p:spPr>
        <p:txBody>
          <a:bodyPr vert="vert270" wrap="square" rtlCol="0">
            <a:spAutoFit/>
          </a:bodyPr>
          <a:lstStyle/>
          <a:p>
            <a:r>
              <a:rPr lang="en-US" sz="1200" dirty="0" err="1">
                <a:latin typeface="Calibri" panose="020F0502020204030204" pitchFamily="34" charset="0"/>
                <a:ea typeface="Calibri" panose="020F0502020204030204" pitchFamily="34" charset="0"/>
                <a:cs typeface="Calibri" panose="020F0502020204030204" pitchFamily="34" charset="0"/>
              </a:rPr>
              <a:t>Elastometry</a:t>
            </a:r>
            <a:r>
              <a:rPr lang="en-US" sz="1200" dirty="0">
                <a:latin typeface="Calibri" panose="020F0502020204030204" pitchFamily="34" charset="0"/>
                <a:ea typeface="Calibri" panose="020F0502020204030204" pitchFamily="34" charset="0"/>
                <a:cs typeface="Calibri" panose="020F0502020204030204" pitchFamily="34" charset="0"/>
              </a:rPr>
              <a:t> kPa</a:t>
            </a:r>
            <a:endParaRPr lang="en-US" sz="1200" noProof="0" dirty="0">
              <a:latin typeface="Calibri" panose="020F0502020204030204" pitchFamily="34" charset="0"/>
              <a:ea typeface="Calibri" panose="020F0502020204030204" pitchFamily="34" charset="0"/>
              <a:cs typeface="Calibri" panose="020F0502020204030204" pitchFamily="34" charset="0"/>
            </a:endParaRPr>
          </a:p>
        </p:txBody>
      </p:sp>
      <p:sp>
        <p:nvSpPr>
          <p:cNvPr id="23" name="Ovale 22">
            <a:extLst>
              <a:ext uri="{FF2B5EF4-FFF2-40B4-BE49-F238E27FC236}">
                <a16:creationId xmlns:a16="http://schemas.microsoft.com/office/drawing/2014/main" id="{E7BBF16F-F2A4-5455-A556-FE3EA39C2700}"/>
              </a:ext>
            </a:extLst>
          </p:cNvPr>
          <p:cNvSpPr/>
          <p:nvPr/>
        </p:nvSpPr>
        <p:spPr>
          <a:xfrm>
            <a:off x="8956710" y="6142623"/>
            <a:ext cx="616824" cy="381663"/>
          </a:xfrm>
          <a:prstGeom prst="ellipse">
            <a:avLst/>
          </a:prstGeom>
          <a:noFill/>
          <a:ln w="3492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Ovale 23">
            <a:extLst>
              <a:ext uri="{FF2B5EF4-FFF2-40B4-BE49-F238E27FC236}">
                <a16:creationId xmlns:a16="http://schemas.microsoft.com/office/drawing/2014/main" id="{EB5B17B2-3F06-E392-4408-BE62DD75F29C}"/>
              </a:ext>
            </a:extLst>
          </p:cNvPr>
          <p:cNvSpPr/>
          <p:nvPr/>
        </p:nvSpPr>
        <p:spPr>
          <a:xfrm>
            <a:off x="10557900" y="6142622"/>
            <a:ext cx="616824" cy="381663"/>
          </a:xfrm>
          <a:prstGeom prst="ellipse">
            <a:avLst/>
          </a:prstGeom>
          <a:noFill/>
          <a:ln w="3492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CasellaDiTesto 24">
            <a:extLst>
              <a:ext uri="{FF2B5EF4-FFF2-40B4-BE49-F238E27FC236}">
                <a16:creationId xmlns:a16="http://schemas.microsoft.com/office/drawing/2014/main" id="{1BD9C46E-7626-1E40-EBC8-9A3D697DC174}"/>
              </a:ext>
            </a:extLst>
          </p:cNvPr>
          <p:cNvSpPr txBox="1"/>
          <p:nvPr/>
        </p:nvSpPr>
        <p:spPr>
          <a:xfrm>
            <a:off x="2727708" y="6004124"/>
            <a:ext cx="577952" cy="276999"/>
          </a:xfrm>
          <a:prstGeom prst="rect">
            <a:avLst/>
          </a:prstGeom>
          <a:noFill/>
        </p:spPr>
        <p:txBody>
          <a:bodyPr wrap="square" rtlCol="0">
            <a:spAutoFit/>
          </a:bodyPr>
          <a:lstStyle/>
          <a:p>
            <a:r>
              <a:rPr lang="en-US" sz="1200" dirty="0" err="1">
                <a:latin typeface="Calibri" panose="020F0502020204030204" pitchFamily="34" charset="0"/>
                <a:ea typeface="Calibri" panose="020F0502020204030204" pitchFamily="34" charset="0"/>
                <a:cs typeface="Calibri" panose="020F0502020204030204" pitchFamily="34" charset="0"/>
              </a:rPr>
              <a:t>Ti</a:t>
            </a:r>
            <a:r>
              <a:rPr lang="en-US" sz="1200" noProof="0" dirty="0">
                <a:latin typeface="Calibri" panose="020F0502020204030204" pitchFamily="34" charset="0"/>
                <a:ea typeface="Calibri" panose="020F0502020204030204" pitchFamily="34" charset="0"/>
                <a:cs typeface="Calibri" panose="020F0502020204030204" pitchFamily="34" charset="0"/>
              </a:rPr>
              <a:t>me</a:t>
            </a:r>
          </a:p>
        </p:txBody>
      </p:sp>
    </p:spTree>
    <p:extLst>
      <p:ext uri="{BB962C8B-B14F-4D97-AF65-F5344CB8AC3E}">
        <p14:creationId xmlns:p14="http://schemas.microsoft.com/office/powerpoint/2010/main" val="2193064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a:extLst>
              <a:ext uri="{FF2B5EF4-FFF2-40B4-BE49-F238E27FC236}">
                <a16:creationId xmlns:a16="http://schemas.microsoft.com/office/drawing/2014/main" id="{1A43ABC6-5455-1C9C-3C0D-E81E2829F34A}"/>
              </a:ext>
            </a:extLst>
          </p:cNvPr>
          <p:cNvGraphicFramePr>
            <a:graphicFrameLocks noGrp="1"/>
          </p:cNvGraphicFramePr>
          <p:nvPr>
            <p:extLst>
              <p:ext uri="{D42A27DB-BD31-4B8C-83A1-F6EECF244321}">
                <p14:modId xmlns:p14="http://schemas.microsoft.com/office/powerpoint/2010/main" val="1620614484"/>
              </p:ext>
            </p:extLst>
          </p:nvPr>
        </p:nvGraphicFramePr>
        <p:xfrm>
          <a:off x="6846119" y="647290"/>
          <a:ext cx="4838007" cy="6163210"/>
        </p:xfrm>
        <a:graphic>
          <a:graphicData uri="http://schemas.openxmlformats.org/drawingml/2006/table">
            <a:tbl>
              <a:tblPr firstRow="1" firstCol="1" bandRow="1">
                <a:tableStyleId>{5C22544A-7EE6-4342-B048-85BDC9FD1C3A}</a:tableStyleId>
              </a:tblPr>
              <a:tblGrid>
                <a:gridCol w="1612669">
                  <a:extLst>
                    <a:ext uri="{9D8B030D-6E8A-4147-A177-3AD203B41FA5}">
                      <a16:colId xmlns:a16="http://schemas.microsoft.com/office/drawing/2014/main" val="2904104851"/>
                    </a:ext>
                  </a:extLst>
                </a:gridCol>
                <a:gridCol w="1612669">
                  <a:extLst>
                    <a:ext uri="{9D8B030D-6E8A-4147-A177-3AD203B41FA5}">
                      <a16:colId xmlns:a16="http://schemas.microsoft.com/office/drawing/2014/main" val="569012672"/>
                    </a:ext>
                  </a:extLst>
                </a:gridCol>
                <a:gridCol w="1612669">
                  <a:extLst>
                    <a:ext uri="{9D8B030D-6E8A-4147-A177-3AD203B41FA5}">
                      <a16:colId xmlns:a16="http://schemas.microsoft.com/office/drawing/2014/main" val="2529650753"/>
                    </a:ext>
                  </a:extLst>
                </a:gridCol>
              </a:tblGrid>
              <a:tr h="402382">
                <a:tc>
                  <a:txBody>
                    <a:bodyPr/>
                    <a:lstStyle/>
                    <a:p>
                      <a:pPr algn="ctr">
                        <a:lnSpc>
                          <a:spcPct val="150000"/>
                        </a:lnSpc>
                      </a:pP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tc gridSpan="2">
                  <a:txBody>
                    <a:bodyPr/>
                    <a:lstStyle/>
                    <a:p>
                      <a:pPr algn="ctr">
                        <a:lnSpc>
                          <a:spcPct val="150000"/>
                        </a:lnSpc>
                      </a:pPr>
                      <a:r>
                        <a:rPr lang="en-US" sz="1400" kern="0" dirty="0">
                          <a:effectLst/>
                        </a:rPr>
                        <a:t>GLP-1RA vs SGLT2i</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hMerge="1">
                  <a:txBody>
                    <a:bodyPr/>
                    <a:lstStyle/>
                    <a:p>
                      <a:endParaRPr lang="it-IT"/>
                    </a:p>
                  </a:txBody>
                  <a:tcPr/>
                </a:tc>
                <a:extLst>
                  <a:ext uri="{0D108BD9-81ED-4DB2-BD59-A6C34878D82A}">
                    <a16:rowId xmlns:a16="http://schemas.microsoft.com/office/drawing/2014/main" val="1512061614"/>
                  </a:ext>
                </a:extLst>
              </a:tr>
              <a:tr h="320045">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400" kern="0" dirty="0">
                          <a:effectLst/>
                        </a:rPr>
                        <a:t> </a:t>
                      </a:r>
                      <a:r>
                        <a:rPr kumimoji="0" lang="en-US" sz="1400" b="1" i="0" u="none" strike="noStrike" kern="0" cap="none" spc="0" normalizeH="0" baseline="0" noProof="0" dirty="0">
                          <a:ln>
                            <a:noFill/>
                          </a:ln>
                          <a:solidFill>
                            <a:prstClr val="white"/>
                          </a:solidFill>
                          <a:effectLst/>
                          <a:uLnTx/>
                          <a:uFillTx/>
                          <a:latin typeface="+mn-lt"/>
                          <a:ea typeface="+mn-ea"/>
                          <a:cs typeface="+mn-cs"/>
                        </a:rPr>
                        <a:t>Variable</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Time effect (p)</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5">
                        <a:lumMod val="40000"/>
                        <a:lumOff val="60000"/>
                      </a:schemeClr>
                    </a:solidFill>
                  </a:tcPr>
                </a:tc>
                <a:tc>
                  <a:txBody>
                    <a:bodyPr/>
                    <a:lstStyle/>
                    <a:p>
                      <a:pPr algn="ctr">
                        <a:lnSpc>
                          <a:spcPct val="150000"/>
                        </a:lnSpc>
                      </a:pPr>
                      <a:r>
                        <a:rPr lang="en-US" sz="1400" kern="0" dirty="0">
                          <a:effectLst/>
                        </a:rPr>
                        <a:t>Group effect (p)</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solidFill>
                      <a:schemeClr val="accent5">
                        <a:lumMod val="20000"/>
                        <a:lumOff val="80000"/>
                      </a:schemeClr>
                    </a:solidFill>
                  </a:tcPr>
                </a:tc>
                <a:extLst>
                  <a:ext uri="{0D108BD9-81ED-4DB2-BD59-A6C34878D82A}">
                    <a16:rowId xmlns:a16="http://schemas.microsoft.com/office/drawing/2014/main" val="3183008926"/>
                  </a:ext>
                </a:extLst>
              </a:tr>
              <a:tr h="320045">
                <a:tc>
                  <a:txBody>
                    <a:bodyPr/>
                    <a:lstStyle/>
                    <a:p>
                      <a:pPr algn="ctr">
                        <a:lnSpc>
                          <a:spcPct val="150000"/>
                        </a:lnSpc>
                      </a:pPr>
                      <a:r>
                        <a:rPr lang="en-US" sz="1400" kern="0" dirty="0">
                          <a:effectLst/>
                        </a:rPr>
                        <a:t>Cholesterol</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0.108</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0.335</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84870714"/>
                  </a:ext>
                </a:extLst>
              </a:tr>
              <a:tr h="320045">
                <a:tc>
                  <a:txBody>
                    <a:bodyPr/>
                    <a:lstStyle/>
                    <a:p>
                      <a:pPr algn="ctr">
                        <a:lnSpc>
                          <a:spcPct val="150000"/>
                        </a:lnSpc>
                      </a:pPr>
                      <a:r>
                        <a:rPr lang="en-US" sz="1400" kern="0" dirty="0">
                          <a:effectLst/>
                        </a:rPr>
                        <a:t>Triglycerides</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0.150</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0.515</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0579797"/>
                  </a:ext>
                </a:extLst>
              </a:tr>
              <a:tr h="320045">
                <a:tc>
                  <a:txBody>
                    <a:bodyPr/>
                    <a:lstStyle/>
                    <a:p>
                      <a:pPr algn="ctr">
                        <a:lnSpc>
                          <a:spcPct val="150000"/>
                        </a:lnSpc>
                      </a:pPr>
                      <a:r>
                        <a:rPr lang="en-US" sz="1400" kern="0" dirty="0">
                          <a:effectLst/>
                        </a:rPr>
                        <a:t>Glucose</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0.224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0.902</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02191335"/>
                  </a:ext>
                </a:extLst>
              </a:tr>
              <a:tr h="320045">
                <a:tc>
                  <a:txBody>
                    <a:bodyPr/>
                    <a:lstStyle/>
                    <a:p>
                      <a:pPr algn="ctr">
                        <a:lnSpc>
                          <a:spcPct val="150000"/>
                        </a:lnSpc>
                      </a:pPr>
                      <a:r>
                        <a:rPr lang="en-US" sz="1400" kern="0" dirty="0">
                          <a:effectLst/>
                        </a:rPr>
                        <a:t>HbA1c</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0.772</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0.690</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13125403"/>
                  </a:ext>
                </a:extLst>
              </a:tr>
              <a:tr h="320045">
                <a:tc>
                  <a:txBody>
                    <a:bodyPr/>
                    <a:lstStyle/>
                    <a:p>
                      <a:pPr algn="ctr">
                        <a:lnSpc>
                          <a:spcPct val="150000"/>
                        </a:lnSpc>
                      </a:pPr>
                      <a:r>
                        <a:rPr lang="en-US" sz="1400" kern="0" dirty="0">
                          <a:effectLst/>
                        </a:rPr>
                        <a:t>Ferritin</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0.624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0.973</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18256434"/>
                  </a:ext>
                </a:extLst>
              </a:tr>
              <a:tr h="320045">
                <a:tc>
                  <a:txBody>
                    <a:bodyPr/>
                    <a:lstStyle/>
                    <a:p>
                      <a:pPr algn="ctr">
                        <a:lnSpc>
                          <a:spcPct val="150000"/>
                        </a:lnSpc>
                      </a:pPr>
                      <a:r>
                        <a:rPr lang="en-US" sz="1400" kern="0" dirty="0">
                          <a:effectLst/>
                        </a:rPr>
                        <a:t>AST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0.029</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40000"/>
                        <a:lumOff val="60000"/>
                      </a:schemeClr>
                    </a:solidFill>
                  </a:tcPr>
                </a:tc>
                <a:tc>
                  <a:txBody>
                    <a:bodyPr/>
                    <a:lstStyle/>
                    <a:p>
                      <a:pPr algn="ctr">
                        <a:lnSpc>
                          <a:spcPct val="150000"/>
                        </a:lnSpc>
                      </a:pPr>
                      <a:r>
                        <a:rPr lang="en-US" sz="1400" kern="0">
                          <a:effectLst/>
                        </a:rPr>
                        <a:t>0.510</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57351565"/>
                  </a:ext>
                </a:extLst>
              </a:tr>
              <a:tr h="320045">
                <a:tc>
                  <a:txBody>
                    <a:bodyPr/>
                    <a:lstStyle/>
                    <a:p>
                      <a:pPr algn="ctr">
                        <a:lnSpc>
                          <a:spcPct val="150000"/>
                        </a:lnSpc>
                      </a:pPr>
                      <a:r>
                        <a:rPr lang="en-US" sz="1400" kern="0" dirty="0">
                          <a:effectLst/>
                        </a:rPr>
                        <a:t>ALT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0.009</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20000"/>
                        <a:lumOff val="80000"/>
                      </a:schemeClr>
                    </a:solidFill>
                  </a:tcPr>
                </a:tc>
                <a:tc>
                  <a:txBody>
                    <a:bodyPr/>
                    <a:lstStyle/>
                    <a:p>
                      <a:pPr algn="ctr">
                        <a:lnSpc>
                          <a:spcPct val="150000"/>
                        </a:lnSpc>
                      </a:pPr>
                      <a:r>
                        <a:rPr lang="en-US" sz="1400" kern="0">
                          <a:effectLst/>
                        </a:rPr>
                        <a:t>0.263</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22374313"/>
                  </a:ext>
                </a:extLst>
              </a:tr>
              <a:tr h="320045">
                <a:tc>
                  <a:txBody>
                    <a:bodyPr/>
                    <a:lstStyle/>
                    <a:p>
                      <a:pPr algn="ctr">
                        <a:lnSpc>
                          <a:spcPct val="150000"/>
                        </a:lnSpc>
                      </a:pPr>
                      <a:r>
                        <a:rPr lang="en-US" sz="1400" kern="0" dirty="0">
                          <a:effectLst/>
                        </a:rPr>
                        <a:t>GGT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0.455</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0.504</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67516041"/>
                  </a:ext>
                </a:extLst>
              </a:tr>
              <a:tr h="320045">
                <a:tc>
                  <a:txBody>
                    <a:bodyPr/>
                    <a:lstStyle/>
                    <a:p>
                      <a:pPr algn="ctr">
                        <a:lnSpc>
                          <a:spcPct val="150000"/>
                        </a:lnSpc>
                      </a:pPr>
                      <a:r>
                        <a:rPr lang="en-US" sz="1400" kern="0" dirty="0">
                          <a:effectLst/>
                        </a:rPr>
                        <a:t>ALP</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0.005</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20000"/>
                        <a:lumOff val="80000"/>
                      </a:schemeClr>
                    </a:solidFill>
                  </a:tcPr>
                </a:tc>
                <a:tc>
                  <a:txBody>
                    <a:bodyPr/>
                    <a:lstStyle/>
                    <a:p>
                      <a:pPr algn="ctr">
                        <a:lnSpc>
                          <a:spcPct val="150000"/>
                        </a:lnSpc>
                      </a:pPr>
                      <a:r>
                        <a:rPr lang="en-US" sz="1400" kern="0" dirty="0">
                          <a:effectLst/>
                        </a:rPr>
                        <a:t>0.327</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67915544"/>
                  </a:ext>
                </a:extLst>
              </a:tr>
              <a:tr h="320045">
                <a:tc>
                  <a:txBody>
                    <a:bodyPr/>
                    <a:lstStyle/>
                    <a:p>
                      <a:pPr algn="ctr">
                        <a:lnSpc>
                          <a:spcPct val="150000"/>
                        </a:lnSpc>
                      </a:pPr>
                      <a:r>
                        <a:rPr lang="en-US" sz="1400" kern="0" dirty="0">
                          <a:effectLst/>
                        </a:rPr>
                        <a:t>Total bilirubin</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0.345</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0.630</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42584488"/>
                  </a:ext>
                </a:extLst>
              </a:tr>
              <a:tr h="320045">
                <a:tc>
                  <a:txBody>
                    <a:bodyPr/>
                    <a:lstStyle/>
                    <a:p>
                      <a:pPr algn="ctr">
                        <a:lnSpc>
                          <a:spcPct val="150000"/>
                        </a:lnSpc>
                      </a:pPr>
                      <a:r>
                        <a:rPr lang="en-US" sz="1400" kern="0" dirty="0">
                          <a:effectLst/>
                        </a:rPr>
                        <a:t>Creatinine</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0.173</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0.895</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465519"/>
                  </a:ext>
                </a:extLst>
              </a:tr>
              <a:tr h="320045">
                <a:tc>
                  <a:txBody>
                    <a:bodyPr/>
                    <a:lstStyle/>
                    <a:p>
                      <a:pPr algn="ctr">
                        <a:lnSpc>
                          <a:spcPct val="150000"/>
                        </a:lnSpc>
                      </a:pPr>
                      <a:r>
                        <a:rPr lang="en-US" sz="1400" kern="0" dirty="0">
                          <a:effectLst/>
                        </a:rPr>
                        <a:t>HOMA-IR</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0.046</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40000"/>
                        <a:lumOff val="60000"/>
                      </a:schemeClr>
                    </a:solidFill>
                  </a:tcPr>
                </a:tc>
                <a:tc>
                  <a:txBody>
                    <a:bodyPr/>
                    <a:lstStyle/>
                    <a:p>
                      <a:pPr algn="ctr">
                        <a:lnSpc>
                          <a:spcPct val="150000"/>
                        </a:lnSpc>
                      </a:pPr>
                      <a:r>
                        <a:rPr lang="en-US" sz="1400" kern="0" dirty="0">
                          <a:effectLst/>
                        </a:rPr>
                        <a:t>0.718</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28231549"/>
                  </a:ext>
                </a:extLst>
              </a:tr>
              <a:tr h="320045">
                <a:tc>
                  <a:txBody>
                    <a:bodyPr/>
                    <a:lstStyle/>
                    <a:p>
                      <a:pPr algn="ctr">
                        <a:lnSpc>
                          <a:spcPct val="150000"/>
                        </a:lnSpc>
                      </a:pPr>
                      <a:r>
                        <a:rPr lang="en-US" sz="1400" kern="0" dirty="0">
                          <a:effectLst/>
                        </a:rPr>
                        <a:t>NFS</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0.094</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0.998</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88803327"/>
                  </a:ext>
                </a:extLst>
              </a:tr>
              <a:tr h="320045">
                <a:tc>
                  <a:txBody>
                    <a:bodyPr/>
                    <a:lstStyle/>
                    <a:p>
                      <a:pPr algn="ctr">
                        <a:lnSpc>
                          <a:spcPct val="150000"/>
                        </a:lnSpc>
                      </a:pPr>
                      <a:r>
                        <a:rPr lang="en-US" sz="1400" kern="0" dirty="0">
                          <a:effectLst/>
                        </a:rPr>
                        <a:t>APRI</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0.205</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0.796</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18138182"/>
                  </a:ext>
                </a:extLst>
              </a:tr>
              <a:tr h="320045">
                <a:tc>
                  <a:txBody>
                    <a:bodyPr/>
                    <a:lstStyle/>
                    <a:p>
                      <a:pPr algn="ctr">
                        <a:lnSpc>
                          <a:spcPct val="150000"/>
                        </a:lnSpc>
                      </a:pPr>
                      <a:r>
                        <a:rPr lang="en-US" sz="1400" kern="0" dirty="0">
                          <a:effectLst/>
                        </a:rPr>
                        <a:t>FIB-4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0.500</a:t>
                      </a:r>
                      <a:endParaRPr lang="it-IT" sz="20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0.588</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2054268"/>
                  </a:ext>
                </a:extLst>
              </a:tr>
              <a:tr h="320045">
                <a:tc>
                  <a:txBody>
                    <a:bodyPr/>
                    <a:lstStyle/>
                    <a:p>
                      <a:pPr algn="ctr">
                        <a:lnSpc>
                          <a:spcPct val="150000"/>
                        </a:lnSpc>
                      </a:pPr>
                      <a:r>
                        <a:rPr lang="en-US" sz="1400" kern="0" dirty="0" err="1">
                          <a:effectLst/>
                        </a:rPr>
                        <a:t>Elastometry</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0.001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40000"/>
                        <a:lumOff val="60000"/>
                      </a:schemeClr>
                    </a:solidFill>
                  </a:tcPr>
                </a:tc>
                <a:tc>
                  <a:txBody>
                    <a:bodyPr/>
                    <a:lstStyle/>
                    <a:p>
                      <a:pPr algn="ctr">
                        <a:lnSpc>
                          <a:spcPct val="150000"/>
                        </a:lnSpc>
                      </a:pPr>
                      <a:r>
                        <a:rPr lang="en-US" sz="1400" kern="0" dirty="0">
                          <a:effectLst/>
                        </a:rPr>
                        <a:t>0.704</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32686846"/>
                  </a:ext>
                </a:extLst>
              </a:tr>
              <a:tr h="320045">
                <a:tc>
                  <a:txBody>
                    <a:bodyPr/>
                    <a:lstStyle/>
                    <a:p>
                      <a:pPr algn="ctr">
                        <a:lnSpc>
                          <a:spcPct val="150000"/>
                        </a:lnSpc>
                      </a:pPr>
                      <a:r>
                        <a:rPr lang="en-US" sz="1400" kern="0" dirty="0">
                          <a:effectLst/>
                        </a:rPr>
                        <a:t>ATT</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0.001</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solidFill>
                      <a:schemeClr val="accent6">
                        <a:lumMod val="20000"/>
                        <a:lumOff val="80000"/>
                      </a:schemeClr>
                    </a:solidFill>
                  </a:tcPr>
                </a:tc>
                <a:tc>
                  <a:txBody>
                    <a:bodyPr/>
                    <a:lstStyle/>
                    <a:p>
                      <a:pPr algn="ctr">
                        <a:lnSpc>
                          <a:spcPct val="150000"/>
                        </a:lnSpc>
                      </a:pPr>
                      <a:r>
                        <a:rPr lang="en-US" sz="1400" kern="0" dirty="0">
                          <a:effectLst/>
                        </a:rPr>
                        <a:t>0.635</a:t>
                      </a:r>
                      <a:endParaRPr lang="it-IT" sz="20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82943944"/>
                  </a:ext>
                </a:extLst>
              </a:tr>
            </a:tbl>
          </a:graphicData>
        </a:graphic>
      </p:graphicFrame>
      <p:sp>
        <p:nvSpPr>
          <p:cNvPr id="7" name="CasellaDiTesto 6">
            <a:extLst>
              <a:ext uri="{FF2B5EF4-FFF2-40B4-BE49-F238E27FC236}">
                <a16:creationId xmlns:a16="http://schemas.microsoft.com/office/drawing/2014/main" id="{C54789FB-B647-9036-10B0-BF9D0CD22D40}"/>
              </a:ext>
            </a:extLst>
          </p:cNvPr>
          <p:cNvSpPr txBox="1"/>
          <p:nvPr/>
        </p:nvSpPr>
        <p:spPr>
          <a:xfrm>
            <a:off x="488317" y="3170712"/>
            <a:ext cx="369332" cy="1205345"/>
          </a:xfrm>
          <a:prstGeom prst="rect">
            <a:avLst/>
          </a:prstGeom>
          <a:noFill/>
        </p:spPr>
        <p:txBody>
          <a:bodyPr vert="vert270" wrap="square" rtlCol="0">
            <a:spAutoFit/>
          </a:bodyPr>
          <a:lstStyle/>
          <a:p>
            <a:r>
              <a:rPr lang="en-US" sz="1200" dirty="0" err="1">
                <a:latin typeface="Calibri" panose="020F0502020204030204" pitchFamily="34" charset="0"/>
                <a:ea typeface="Calibri" panose="020F0502020204030204" pitchFamily="34" charset="0"/>
                <a:cs typeface="Calibri" panose="020F0502020204030204" pitchFamily="34" charset="0"/>
              </a:rPr>
              <a:t>Elastometry</a:t>
            </a:r>
            <a:r>
              <a:rPr lang="en-US" sz="1200" dirty="0">
                <a:latin typeface="Calibri" panose="020F0502020204030204" pitchFamily="34" charset="0"/>
                <a:ea typeface="Calibri" panose="020F0502020204030204" pitchFamily="34" charset="0"/>
                <a:cs typeface="Calibri" panose="020F0502020204030204" pitchFamily="34" charset="0"/>
              </a:rPr>
              <a:t> kPa</a:t>
            </a:r>
            <a:endParaRPr lang="en-US" sz="1200" noProof="0" dirty="0">
              <a:latin typeface="Calibri" panose="020F0502020204030204" pitchFamily="34" charset="0"/>
              <a:ea typeface="Calibri" panose="020F0502020204030204" pitchFamily="34" charset="0"/>
              <a:cs typeface="Calibri" panose="020F0502020204030204" pitchFamily="34" charset="0"/>
            </a:endParaRPr>
          </a:p>
        </p:txBody>
      </p:sp>
      <p:sp>
        <p:nvSpPr>
          <p:cNvPr id="8" name="CasellaDiTesto 7">
            <a:extLst>
              <a:ext uri="{FF2B5EF4-FFF2-40B4-BE49-F238E27FC236}">
                <a16:creationId xmlns:a16="http://schemas.microsoft.com/office/drawing/2014/main" id="{C4F8674C-0200-FD79-7394-9EB2BC733812}"/>
              </a:ext>
            </a:extLst>
          </p:cNvPr>
          <p:cNvSpPr txBox="1"/>
          <p:nvPr/>
        </p:nvSpPr>
        <p:spPr>
          <a:xfrm>
            <a:off x="2727708" y="6004124"/>
            <a:ext cx="577952" cy="276999"/>
          </a:xfrm>
          <a:prstGeom prst="rect">
            <a:avLst/>
          </a:prstGeom>
          <a:noFill/>
        </p:spPr>
        <p:txBody>
          <a:bodyPr wrap="square" rtlCol="0">
            <a:spAutoFit/>
          </a:bodyPr>
          <a:lstStyle/>
          <a:p>
            <a:r>
              <a:rPr lang="en-US" sz="1200" dirty="0" err="1">
                <a:latin typeface="Calibri" panose="020F0502020204030204" pitchFamily="34" charset="0"/>
                <a:ea typeface="Calibri" panose="020F0502020204030204" pitchFamily="34" charset="0"/>
                <a:cs typeface="Calibri" panose="020F0502020204030204" pitchFamily="34" charset="0"/>
              </a:rPr>
              <a:t>Ti</a:t>
            </a:r>
            <a:r>
              <a:rPr lang="en-US" sz="1200" noProof="0" dirty="0">
                <a:latin typeface="Calibri" panose="020F0502020204030204" pitchFamily="34" charset="0"/>
                <a:ea typeface="Calibri" panose="020F0502020204030204" pitchFamily="34" charset="0"/>
                <a:cs typeface="Calibri" panose="020F0502020204030204" pitchFamily="34" charset="0"/>
              </a:rPr>
              <a:t>me</a:t>
            </a:r>
          </a:p>
        </p:txBody>
      </p:sp>
      <p:cxnSp>
        <p:nvCxnSpPr>
          <p:cNvPr id="9" name="Connettore diritto 21">
            <a:extLst>
              <a:ext uri="{FF2B5EF4-FFF2-40B4-BE49-F238E27FC236}">
                <a16:creationId xmlns:a16="http://schemas.microsoft.com/office/drawing/2014/main" id="{2FEE28E2-7CC3-B9D3-F99C-5A1A53BA17DB}"/>
              </a:ext>
            </a:extLst>
          </p:cNvPr>
          <p:cNvCxnSpPr/>
          <p:nvPr/>
        </p:nvCxnSpPr>
        <p:spPr>
          <a:xfrm>
            <a:off x="4301902" y="6404824"/>
            <a:ext cx="424543" cy="0"/>
          </a:xfrm>
          <a:prstGeom prst="line">
            <a:avLst/>
          </a:prstGeom>
          <a:ln w="31750">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Connettore diritto 23">
            <a:extLst>
              <a:ext uri="{FF2B5EF4-FFF2-40B4-BE49-F238E27FC236}">
                <a16:creationId xmlns:a16="http://schemas.microsoft.com/office/drawing/2014/main" id="{0BFF5CC2-52F2-7A24-99BF-963C8ABD1716}"/>
              </a:ext>
            </a:extLst>
          </p:cNvPr>
          <p:cNvCxnSpPr/>
          <p:nvPr/>
        </p:nvCxnSpPr>
        <p:spPr>
          <a:xfrm>
            <a:off x="4296104" y="6599382"/>
            <a:ext cx="424543" cy="0"/>
          </a:xfrm>
          <a:prstGeom prst="line">
            <a:avLst/>
          </a:prstGeom>
          <a:ln w="31750">
            <a:solidFill>
              <a:srgbClr val="92D050"/>
            </a:solidFill>
          </a:ln>
        </p:spPr>
        <p:style>
          <a:lnRef idx="1">
            <a:schemeClr val="accent1"/>
          </a:lnRef>
          <a:fillRef idx="0">
            <a:schemeClr val="accent1"/>
          </a:fillRef>
          <a:effectRef idx="0">
            <a:schemeClr val="accent1"/>
          </a:effectRef>
          <a:fontRef idx="minor">
            <a:schemeClr val="tx1"/>
          </a:fontRef>
        </p:style>
      </p:cxnSp>
      <p:sp>
        <p:nvSpPr>
          <p:cNvPr id="11" name="CasellaDiTesto 10">
            <a:extLst>
              <a:ext uri="{FF2B5EF4-FFF2-40B4-BE49-F238E27FC236}">
                <a16:creationId xmlns:a16="http://schemas.microsoft.com/office/drawing/2014/main" id="{28FD2DBB-2FF3-25C4-15FA-4A56B2CA3A33}"/>
              </a:ext>
            </a:extLst>
          </p:cNvPr>
          <p:cNvSpPr txBox="1"/>
          <p:nvPr/>
        </p:nvSpPr>
        <p:spPr>
          <a:xfrm>
            <a:off x="4719694" y="6298575"/>
            <a:ext cx="826017" cy="461665"/>
          </a:xfrm>
          <a:prstGeom prst="rect">
            <a:avLst/>
          </a:prstGeom>
          <a:noFill/>
        </p:spPr>
        <p:txBody>
          <a:bodyPr wrap="square" rtlCol="0">
            <a:spAutoFit/>
          </a:bodyPr>
          <a:lstStyle/>
          <a:p>
            <a:r>
              <a:rPr lang="en-US" sz="1200" noProof="0" dirty="0">
                <a:latin typeface="Calibri" panose="020F0502020204030204" pitchFamily="34" charset="0"/>
                <a:ea typeface="Calibri" panose="020F0502020204030204" pitchFamily="34" charset="0"/>
                <a:cs typeface="Calibri" panose="020F0502020204030204" pitchFamily="34" charset="0"/>
              </a:rPr>
              <a:t>GLP-1RA</a:t>
            </a:r>
          </a:p>
          <a:p>
            <a:r>
              <a:rPr lang="en-US" sz="1200" noProof="0" dirty="0">
                <a:latin typeface="Calibri" panose="020F0502020204030204" pitchFamily="34" charset="0"/>
                <a:ea typeface="Calibri" panose="020F0502020204030204" pitchFamily="34" charset="0"/>
                <a:cs typeface="Calibri" panose="020F0502020204030204" pitchFamily="34" charset="0"/>
              </a:rPr>
              <a:t>SGLT2i</a:t>
            </a:r>
          </a:p>
        </p:txBody>
      </p:sp>
      <p:pic>
        <p:nvPicPr>
          <p:cNvPr id="12" name="Immagine 11">
            <a:extLst>
              <a:ext uri="{FF2B5EF4-FFF2-40B4-BE49-F238E27FC236}">
                <a16:creationId xmlns:a16="http://schemas.microsoft.com/office/drawing/2014/main" id="{FE46BF5B-FE83-A702-C433-38AC07197462}"/>
              </a:ext>
            </a:extLst>
          </p:cNvPr>
          <p:cNvPicPr>
            <a:picLocks noChangeAspect="1"/>
          </p:cNvPicPr>
          <p:nvPr/>
        </p:nvPicPr>
        <p:blipFill rotWithShape="1">
          <a:blip r:embed="rId3">
            <a:extLst>
              <a:ext uri="{28A0092B-C50C-407E-A947-70E740481C1C}">
                <a14:useLocalDpi xmlns:a14="http://schemas.microsoft.com/office/drawing/2010/main" val="0"/>
              </a:ext>
            </a:extLst>
          </a:blip>
          <a:srcRect l="4783" t="5698" r="24166" b="6570"/>
          <a:stretch>
            <a:fillRect/>
          </a:stretch>
        </p:blipFill>
        <p:spPr bwMode="auto">
          <a:xfrm>
            <a:off x="744771" y="2213330"/>
            <a:ext cx="4391841" cy="3802369"/>
          </a:xfrm>
          <a:prstGeom prst="rect">
            <a:avLst/>
          </a:prstGeom>
          <a:noFill/>
          <a:ln>
            <a:noFill/>
          </a:ln>
          <a:extLst>
            <a:ext uri="{53640926-AAD7-44D8-BBD7-CCE9431645EC}">
              <a14:shadowObscured xmlns:a14="http://schemas.microsoft.com/office/drawing/2010/main"/>
            </a:ext>
          </a:extLst>
        </p:spPr>
      </p:pic>
      <p:sp>
        <p:nvSpPr>
          <p:cNvPr id="17" name="Titolo 1">
            <a:extLst>
              <a:ext uri="{FF2B5EF4-FFF2-40B4-BE49-F238E27FC236}">
                <a16:creationId xmlns:a16="http://schemas.microsoft.com/office/drawing/2014/main" id="{C2B0D86E-A631-BC42-B42D-3CFDB2509100}"/>
              </a:ext>
            </a:extLst>
          </p:cNvPr>
          <p:cNvSpPr txBox="1">
            <a:spLocks/>
          </p:cNvSpPr>
          <p:nvPr/>
        </p:nvSpPr>
        <p:spPr>
          <a:xfrm>
            <a:off x="229411" y="1111819"/>
            <a:ext cx="4907201" cy="891309"/>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i="1" dirty="0">
                <a:solidFill>
                  <a:srgbClr val="144661"/>
                </a:solidFill>
              </a:rPr>
              <a:t>Multivariate analysis: </a:t>
            </a:r>
          </a:p>
          <a:p>
            <a:pPr algn="ctr"/>
            <a:r>
              <a:rPr lang="en-US" sz="2400" b="1" i="1" dirty="0">
                <a:solidFill>
                  <a:srgbClr val="144661"/>
                </a:solidFill>
              </a:rPr>
              <a:t>GLP-1RA vs SGLT2i</a:t>
            </a:r>
            <a:endParaRPr lang="it-IT" sz="2400" b="1" i="1" dirty="0">
              <a:solidFill>
                <a:srgbClr val="144661"/>
              </a:solidFill>
            </a:endParaRPr>
          </a:p>
        </p:txBody>
      </p:sp>
      <p:sp>
        <p:nvSpPr>
          <p:cNvPr id="19" name="CasellaDiTesto 18">
            <a:extLst>
              <a:ext uri="{FF2B5EF4-FFF2-40B4-BE49-F238E27FC236}">
                <a16:creationId xmlns:a16="http://schemas.microsoft.com/office/drawing/2014/main" id="{6D07E3FF-900A-9383-7562-B7735FE74FEA}"/>
              </a:ext>
            </a:extLst>
          </p:cNvPr>
          <p:cNvSpPr txBox="1"/>
          <p:nvPr/>
        </p:nvSpPr>
        <p:spPr>
          <a:xfrm>
            <a:off x="243272" y="6298575"/>
            <a:ext cx="3672444" cy="369332"/>
          </a:xfrm>
          <a:prstGeom prst="rect">
            <a:avLst/>
          </a:prstGeom>
          <a:noFill/>
        </p:spPr>
        <p:txBody>
          <a:bodyPr wrap="square">
            <a:spAutoFit/>
          </a:bodyPr>
          <a:lstStyle/>
          <a:p>
            <a:r>
              <a:rPr lang="en-US" noProof="0" dirty="0">
                <a:latin typeface="Calibri" panose="020F0502020204030204" pitchFamily="34" charset="0"/>
                <a:ea typeface="Calibri" panose="020F0502020204030204" pitchFamily="34" charset="0"/>
                <a:cs typeface="Calibri" panose="020F0502020204030204" pitchFamily="34" charset="0"/>
              </a:rPr>
              <a:t>Mauchly's sphericity test: </a:t>
            </a:r>
            <a:r>
              <a:rPr lang="en-US" b="1" noProof="0" dirty="0">
                <a:solidFill>
                  <a:srgbClr val="92D050"/>
                </a:solidFill>
                <a:latin typeface="Calibri" panose="020F0502020204030204" pitchFamily="34" charset="0"/>
                <a:ea typeface="Calibri" panose="020F0502020204030204" pitchFamily="34" charset="0"/>
                <a:cs typeface="Calibri" panose="020F0502020204030204" pitchFamily="34" charset="0"/>
              </a:rPr>
              <a:t>p 0,001</a:t>
            </a:r>
          </a:p>
        </p:txBody>
      </p:sp>
      <p:pic>
        <p:nvPicPr>
          <p:cNvPr id="1026" name="Picture 2">
            <a:extLst>
              <a:ext uri="{FF2B5EF4-FFF2-40B4-BE49-F238E27FC236}">
                <a16:creationId xmlns:a16="http://schemas.microsoft.com/office/drawing/2014/main" id="{A1CBBC10-6ED3-D7A8-D442-06C6805901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5711" y="1310446"/>
            <a:ext cx="891309" cy="891309"/>
          </a:xfrm>
          <a:prstGeom prst="rect">
            <a:avLst/>
          </a:prstGeom>
          <a:noFill/>
          <a:extLst>
            <a:ext uri="{909E8E84-426E-40DD-AFC4-6F175D3DCCD1}">
              <a14:hiddenFill xmlns:a14="http://schemas.microsoft.com/office/drawing/2010/main">
                <a:solidFill>
                  <a:srgbClr val="FFFFFF"/>
                </a:solidFill>
              </a14:hiddenFill>
            </a:ext>
          </a:extLst>
        </p:spPr>
      </p:pic>
      <p:sp>
        <p:nvSpPr>
          <p:cNvPr id="21" name="Ovale 20">
            <a:extLst>
              <a:ext uri="{FF2B5EF4-FFF2-40B4-BE49-F238E27FC236}">
                <a16:creationId xmlns:a16="http://schemas.microsoft.com/office/drawing/2014/main" id="{86296A54-FFC9-DBCF-D26A-EF7581513E63}"/>
              </a:ext>
            </a:extLst>
          </p:cNvPr>
          <p:cNvSpPr/>
          <p:nvPr/>
        </p:nvSpPr>
        <p:spPr>
          <a:xfrm>
            <a:off x="8956710" y="6142623"/>
            <a:ext cx="616824" cy="381663"/>
          </a:xfrm>
          <a:prstGeom prst="ellipse">
            <a:avLst/>
          </a:prstGeom>
          <a:noFill/>
          <a:ln w="3492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Ovale 21">
            <a:extLst>
              <a:ext uri="{FF2B5EF4-FFF2-40B4-BE49-F238E27FC236}">
                <a16:creationId xmlns:a16="http://schemas.microsoft.com/office/drawing/2014/main" id="{12052E44-E0C5-0772-CDD5-F8F7CDD2CF1E}"/>
              </a:ext>
            </a:extLst>
          </p:cNvPr>
          <p:cNvSpPr/>
          <p:nvPr/>
        </p:nvSpPr>
        <p:spPr>
          <a:xfrm>
            <a:off x="10569776" y="6142622"/>
            <a:ext cx="616824" cy="381663"/>
          </a:xfrm>
          <a:prstGeom prst="ellipse">
            <a:avLst/>
          </a:prstGeom>
          <a:noFill/>
          <a:ln w="3492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8882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Segnaposto contenuto 5">
            <a:extLst>
              <a:ext uri="{FF2B5EF4-FFF2-40B4-BE49-F238E27FC236}">
                <a16:creationId xmlns:a16="http://schemas.microsoft.com/office/drawing/2014/main" id="{B53F0646-C2D4-A981-46A4-D70CC49E0A76}"/>
              </a:ext>
            </a:extLst>
          </p:cNvPr>
          <p:cNvGraphicFramePr>
            <a:graphicFrameLocks/>
          </p:cNvGraphicFramePr>
          <p:nvPr>
            <p:extLst>
              <p:ext uri="{D42A27DB-BD31-4B8C-83A1-F6EECF244321}">
                <p14:modId xmlns:p14="http://schemas.microsoft.com/office/powerpoint/2010/main" val="477564925"/>
              </p:ext>
            </p:extLst>
          </p:nvPr>
        </p:nvGraphicFramePr>
        <p:xfrm>
          <a:off x="407719" y="1633385"/>
          <a:ext cx="11376561" cy="45441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Immagine 3">
            <a:extLst>
              <a:ext uri="{FF2B5EF4-FFF2-40B4-BE49-F238E27FC236}">
                <a16:creationId xmlns:a16="http://schemas.microsoft.com/office/drawing/2014/main" id="{20E445A8-BCBF-AE81-6B97-83D809972A52}"/>
              </a:ext>
            </a:extLst>
          </p:cNvPr>
          <p:cNvPicPr>
            <a:picLocks noChangeAspect="1"/>
          </p:cNvPicPr>
          <p:nvPr/>
        </p:nvPicPr>
        <p:blipFill>
          <a:blip r:embed="rId8"/>
          <a:stretch>
            <a:fillRect/>
          </a:stretch>
        </p:blipFill>
        <p:spPr>
          <a:xfrm>
            <a:off x="1329460" y="4561925"/>
            <a:ext cx="1615620" cy="1615620"/>
          </a:xfrm>
          <a:prstGeom prst="rect">
            <a:avLst/>
          </a:prstGeom>
        </p:spPr>
      </p:pic>
      <p:pic>
        <p:nvPicPr>
          <p:cNvPr id="5" name="Immagine 4">
            <a:extLst>
              <a:ext uri="{FF2B5EF4-FFF2-40B4-BE49-F238E27FC236}">
                <a16:creationId xmlns:a16="http://schemas.microsoft.com/office/drawing/2014/main" id="{7A93BD73-499C-3A87-47BC-9A28C6090C4F}"/>
              </a:ext>
            </a:extLst>
          </p:cNvPr>
          <p:cNvPicPr>
            <a:picLocks noChangeAspect="1"/>
          </p:cNvPicPr>
          <p:nvPr/>
        </p:nvPicPr>
        <p:blipFill>
          <a:blip r:embed="rId9"/>
          <a:stretch>
            <a:fillRect/>
          </a:stretch>
        </p:blipFill>
        <p:spPr>
          <a:xfrm>
            <a:off x="9127590" y="1384417"/>
            <a:ext cx="1615620" cy="1615620"/>
          </a:xfrm>
          <a:prstGeom prst="rect">
            <a:avLst/>
          </a:prstGeom>
        </p:spPr>
      </p:pic>
    </p:spTree>
    <p:extLst>
      <p:ext uri="{BB962C8B-B14F-4D97-AF65-F5344CB8AC3E}">
        <p14:creationId xmlns:p14="http://schemas.microsoft.com/office/powerpoint/2010/main" val="226247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2">
            <a:extLst>
              <a:ext uri="{FF2B5EF4-FFF2-40B4-BE49-F238E27FC236}">
                <a16:creationId xmlns:a16="http://schemas.microsoft.com/office/drawing/2014/main" id="{7B8A6BA1-8D8D-2C27-6CDF-C649E284D12B}"/>
              </a:ext>
            </a:extLst>
          </p:cNvPr>
          <p:cNvGraphicFramePr/>
          <p:nvPr>
            <p:extLst>
              <p:ext uri="{D42A27DB-BD31-4B8C-83A1-F6EECF244321}">
                <p14:modId xmlns:p14="http://schemas.microsoft.com/office/powerpoint/2010/main" val="1278014488"/>
              </p:ext>
            </p:extLst>
          </p:nvPr>
        </p:nvGraphicFramePr>
        <p:xfrm>
          <a:off x="1202871" y="1929288"/>
          <a:ext cx="9786257" cy="46153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olo 1">
            <a:extLst>
              <a:ext uri="{FF2B5EF4-FFF2-40B4-BE49-F238E27FC236}">
                <a16:creationId xmlns:a16="http://schemas.microsoft.com/office/drawing/2014/main" id="{D2829E08-91C3-7B71-66C3-8DABA77895A4}"/>
              </a:ext>
            </a:extLst>
          </p:cNvPr>
          <p:cNvSpPr txBox="1">
            <a:spLocks/>
          </p:cNvSpPr>
          <p:nvPr/>
        </p:nvSpPr>
        <p:spPr>
          <a:xfrm>
            <a:off x="1155580" y="1211983"/>
            <a:ext cx="9833548" cy="717305"/>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400" b="1" dirty="0">
                <a:solidFill>
                  <a:srgbClr val="144661"/>
                </a:solidFill>
                <a:latin typeface="+mn-lt"/>
              </a:rPr>
              <a:t>CONCLUSIONS</a:t>
            </a:r>
            <a:endParaRPr lang="it-IT" sz="3400" dirty="0">
              <a:solidFill>
                <a:srgbClr val="144661"/>
              </a:solidFill>
            </a:endParaRPr>
          </a:p>
        </p:txBody>
      </p:sp>
      <p:pic>
        <p:nvPicPr>
          <p:cNvPr id="4" name="Immagine 3" descr="Immagine che contiene clipart, cartone animato, arte, illustrazione&#10;&#10;Il contenuto generato dall'IA potrebbe non essere corretto.">
            <a:extLst>
              <a:ext uri="{FF2B5EF4-FFF2-40B4-BE49-F238E27FC236}">
                <a16:creationId xmlns:a16="http://schemas.microsoft.com/office/drawing/2014/main" id="{BF66A1F9-0033-2996-E9EB-F8A057FEB41C}"/>
              </a:ext>
            </a:extLst>
          </p:cNvPr>
          <p:cNvPicPr>
            <a:picLocks noChangeAspect="1"/>
          </p:cNvPicPr>
          <p:nvPr/>
        </p:nvPicPr>
        <p:blipFill>
          <a:blip r:embed="rId8"/>
          <a:stretch>
            <a:fillRect/>
          </a:stretch>
        </p:blipFill>
        <p:spPr>
          <a:xfrm>
            <a:off x="1825303" y="3381500"/>
            <a:ext cx="650224" cy="650224"/>
          </a:xfrm>
          <a:prstGeom prst="rect">
            <a:avLst/>
          </a:prstGeom>
        </p:spPr>
      </p:pic>
      <p:pic>
        <p:nvPicPr>
          <p:cNvPr id="5" name="Immagine 4" descr="Immagine che contiene clipart, Elementi grafici, cartone animato, simbolo&#10;&#10;Il contenuto generato dall'IA potrebbe non essere corretto.">
            <a:extLst>
              <a:ext uri="{FF2B5EF4-FFF2-40B4-BE49-F238E27FC236}">
                <a16:creationId xmlns:a16="http://schemas.microsoft.com/office/drawing/2014/main" id="{B545BEA7-444D-2B97-3C28-C843224BBC59}"/>
              </a:ext>
            </a:extLst>
          </p:cNvPr>
          <p:cNvPicPr>
            <a:picLocks noChangeAspect="1"/>
          </p:cNvPicPr>
          <p:nvPr/>
        </p:nvPicPr>
        <p:blipFill>
          <a:blip r:embed="rId9"/>
          <a:stretch>
            <a:fillRect/>
          </a:stretch>
        </p:blipFill>
        <p:spPr>
          <a:xfrm>
            <a:off x="1395664" y="2372624"/>
            <a:ext cx="632379" cy="650224"/>
          </a:xfrm>
          <a:prstGeom prst="rect">
            <a:avLst/>
          </a:prstGeom>
        </p:spPr>
      </p:pic>
      <p:pic>
        <p:nvPicPr>
          <p:cNvPr id="6" name="Immagine 5" descr="Immagine che contiene arte, Elementi grafici, cartone animato, tirapugni&#10;&#10;Il contenuto generato dall'IA potrebbe non essere corretto.">
            <a:extLst>
              <a:ext uri="{FF2B5EF4-FFF2-40B4-BE49-F238E27FC236}">
                <a16:creationId xmlns:a16="http://schemas.microsoft.com/office/drawing/2014/main" id="{E08C7420-8B24-47BC-766D-26316862FD7F}"/>
              </a:ext>
            </a:extLst>
          </p:cNvPr>
          <p:cNvPicPr>
            <a:picLocks noChangeAspect="1"/>
          </p:cNvPicPr>
          <p:nvPr/>
        </p:nvPicPr>
        <p:blipFill>
          <a:blip r:embed="rId10"/>
          <a:stretch>
            <a:fillRect/>
          </a:stretch>
        </p:blipFill>
        <p:spPr>
          <a:xfrm>
            <a:off x="1814409" y="4442766"/>
            <a:ext cx="650224" cy="650224"/>
          </a:xfrm>
          <a:prstGeom prst="rect">
            <a:avLst/>
          </a:prstGeom>
        </p:spPr>
      </p:pic>
      <p:pic>
        <p:nvPicPr>
          <p:cNvPr id="7" name="Immagine 6" descr="Immagine che contiene Elementi grafici, cuore, logo, grafica&#10;&#10;Il contenuto generato dall'IA potrebbe non essere corretto.">
            <a:extLst>
              <a:ext uri="{FF2B5EF4-FFF2-40B4-BE49-F238E27FC236}">
                <a16:creationId xmlns:a16="http://schemas.microsoft.com/office/drawing/2014/main" id="{54A8FC22-D8FA-C0B3-4CB9-07451F3F9BA5}"/>
              </a:ext>
            </a:extLst>
          </p:cNvPr>
          <p:cNvPicPr>
            <a:picLocks noChangeAspect="1"/>
          </p:cNvPicPr>
          <p:nvPr/>
        </p:nvPicPr>
        <p:blipFill>
          <a:blip r:embed="rId11"/>
          <a:stretch>
            <a:fillRect/>
          </a:stretch>
        </p:blipFill>
        <p:spPr>
          <a:xfrm>
            <a:off x="1409346" y="5504032"/>
            <a:ext cx="650224" cy="650224"/>
          </a:xfrm>
          <a:prstGeom prst="rect">
            <a:avLst/>
          </a:prstGeom>
        </p:spPr>
      </p:pic>
    </p:spTree>
    <p:extLst>
      <p:ext uri="{BB962C8B-B14F-4D97-AF65-F5344CB8AC3E}">
        <p14:creationId xmlns:p14="http://schemas.microsoft.com/office/powerpoint/2010/main" val="959437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e 1">
            <a:extLst>
              <a:ext uri="{FF2B5EF4-FFF2-40B4-BE49-F238E27FC236}">
                <a16:creationId xmlns:a16="http://schemas.microsoft.com/office/drawing/2014/main" id="{0057AB04-1640-FF60-41AF-C8B9E874CB6B}"/>
              </a:ext>
            </a:extLst>
          </p:cNvPr>
          <p:cNvSpPr/>
          <p:nvPr/>
        </p:nvSpPr>
        <p:spPr>
          <a:xfrm rot="20580088">
            <a:off x="1110724" y="2213533"/>
            <a:ext cx="12212325" cy="8631810"/>
          </a:xfrm>
          <a:prstGeom prst="ellipse">
            <a:avLst/>
          </a:prstGeom>
          <a:solidFill>
            <a:srgbClr val="FFFFFF">
              <a:alpha val="8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dirty="0"/>
          </a:p>
        </p:txBody>
      </p:sp>
      <p:sp>
        <p:nvSpPr>
          <p:cNvPr id="3" name="CasellaDiTesto 2">
            <a:extLst>
              <a:ext uri="{FF2B5EF4-FFF2-40B4-BE49-F238E27FC236}">
                <a16:creationId xmlns:a16="http://schemas.microsoft.com/office/drawing/2014/main" id="{749D1FC4-A089-DAEC-7F07-27E959C60D08}"/>
              </a:ext>
            </a:extLst>
          </p:cNvPr>
          <p:cNvSpPr txBox="1"/>
          <p:nvPr/>
        </p:nvSpPr>
        <p:spPr>
          <a:xfrm>
            <a:off x="4130566" y="3988675"/>
            <a:ext cx="6759108" cy="1754326"/>
          </a:xfrm>
          <a:prstGeom prst="rect">
            <a:avLst/>
          </a:prstGeom>
          <a:noFill/>
        </p:spPr>
        <p:txBody>
          <a:bodyPr wrap="square" rtlCol="0">
            <a:spAutoFit/>
          </a:bodyPr>
          <a:lstStyle/>
          <a:p>
            <a:pPr algn="ctr"/>
            <a:r>
              <a:rPr lang="en-US" sz="5400" b="1" spc="-1" noProof="0" dirty="0">
                <a:latin typeface="Lucida Calligraphy" panose="03010101010101010101" pitchFamily="66" charset="77"/>
                <a:ea typeface="Calibri" panose="020F0502020204030204" pitchFamily="34" charset="0"/>
                <a:cs typeface="APPLE CHANCERY" panose="03020702040506060504" pitchFamily="66" charset="-79"/>
              </a:rPr>
              <a:t>Thank you for </a:t>
            </a:r>
          </a:p>
          <a:p>
            <a:pPr algn="ctr"/>
            <a:r>
              <a:rPr lang="en-US" sz="5400" b="1" spc="-1" noProof="0" dirty="0">
                <a:latin typeface="Lucida Calligraphy" panose="03010101010101010101" pitchFamily="66" charset="77"/>
                <a:ea typeface="Calibri" panose="020F0502020204030204" pitchFamily="34" charset="0"/>
                <a:cs typeface="APPLE CHANCERY" panose="03020702040506060504" pitchFamily="66" charset="-79"/>
              </a:rPr>
              <a:t>your attention </a:t>
            </a:r>
            <a:endParaRPr lang="it-IT" sz="5000" dirty="0">
              <a:latin typeface="Lucida Calligraphy" panose="03010101010101010101" pitchFamily="66" charset="77"/>
              <a:cs typeface="Apple Chancery" panose="03020702040506060504" pitchFamily="66" charset="-79"/>
            </a:endParaRPr>
          </a:p>
        </p:txBody>
      </p:sp>
    </p:spTree>
    <p:extLst>
      <p:ext uri="{BB962C8B-B14F-4D97-AF65-F5344CB8AC3E}">
        <p14:creationId xmlns:p14="http://schemas.microsoft.com/office/powerpoint/2010/main" val="463225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5F175B3-EA89-3EB8-7971-92CA4CB2E111}"/>
              </a:ext>
            </a:extLst>
          </p:cNvPr>
          <p:cNvSpPr txBox="1"/>
          <p:nvPr/>
        </p:nvSpPr>
        <p:spPr>
          <a:xfrm>
            <a:off x="3418609" y="3105834"/>
            <a:ext cx="5354782" cy="646331"/>
          </a:xfrm>
          <a:prstGeom prst="rect">
            <a:avLst/>
          </a:prstGeom>
          <a:noFill/>
        </p:spPr>
        <p:txBody>
          <a:bodyPr wrap="square" rtlCol="0">
            <a:spAutoFit/>
          </a:bodyPr>
          <a:lstStyle/>
          <a:p>
            <a:r>
              <a:rPr lang="it-IT" sz="3600" dirty="0">
                <a:solidFill>
                  <a:schemeClr val="tx2">
                    <a:lumMod val="90000"/>
                    <a:lumOff val="10000"/>
                  </a:schemeClr>
                </a:solidFill>
              </a:rPr>
              <a:t>I HAVE NO DISCLOSURES</a:t>
            </a:r>
          </a:p>
        </p:txBody>
      </p:sp>
    </p:spTree>
    <p:extLst>
      <p:ext uri="{BB962C8B-B14F-4D97-AF65-F5344CB8AC3E}">
        <p14:creationId xmlns:p14="http://schemas.microsoft.com/office/powerpoint/2010/main" val="3711158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Segnaposto contenuto 4">
            <a:extLst>
              <a:ext uri="{FF2B5EF4-FFF2-40B4-BE49-F238E27FC236}">
                <a16:creationId xmlns:a16="http://schemas.microsoft.com/office/drawing/2014/main" id="{AD0CACD1-E253-4AE4-646A-DB2F50D3B89F}"/>
              </a:ext>
            </a:extLst>
          </p:cNvPr>
          <p:cNvGraphicFramePr>
            <a:graphicFrameLocks/>
          </p:cNvGraphicFramePr>
          <p:nvPr>
            <p:extLst>
              <p:ext uri="{D42A27DB-BD31-4B8C-83A1-F6EECF244321}">
                <p14:modId xmlns:p14="http://schemas.microsoft.com/office/powerpoint/2010/main" val="1193377182"/>
              </p:ext>
            </p:extLst>
          </p:nvPr>
        </p:nvGraphicFramePr>
        <p:xfrm>
          <a:off x="646834" y="1504818"/>
          <a:ext cx="10898331" cy="36001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asellaDiTesto 2">
            <a:extLst>
              <a:ext uri="{FF2B5EF4-FFF2-40B4-BE49-F238E27FC236}">
                <a16:creationId xmlns:a16="http://schemas.microsoft.com/office/drawing/2014/main" id="{8EB26434-2BDE-DBF7-7B6F-26819CCD0F1F}"/>
              </a:ext>
            </a:extLst>
          </p:cNvPr>
          <p:cNvSpPr txBox="1"/>
          <p:nvPr/>
        </p:nvSpPr>
        <p:spPr>
          <a:xfrm>
            <a:off x="646835" y="5574925"/>
            <a:ext cx="10898330" cy="800219"/>
          </a:xfrm>
          <a:prstGeom prst="rect">
            <a:avLst/>
          </a:prstGeom>
          <a:noFill/>
        </p:spPr>
        <p:txBody>
          <a:bodyPr wrap="square" rtlCol="0">
            <a:spAutoFit/>
          </a:bodyPr>
          <a:lstStyle/>
          <a:p>
            <a:pPr algn="r">
              <a:spcAft>
                <a:spcPts val="600"/>
              </a:spcAft>
            </a:pPr>
            <a:r>
              <a:rPr lang="it-IT" sz="1200" i="1" baseline="30000" dirty="0">
                <a:solidFill>
                  <a:srgbClr val="212121"/>
                </a:solidFill>
                <a:latin typeface="Calibri" panose="020F0502020204030204" pitchFamily="34" charset="0"/>
                <a:cs typeface="Calibri" panose="020F0502020204030204" pitchFamily="34" charset="0"/>
              </a:rPr>
              <a:t>1 </a:t>
            </a:r>
            <a:r>
              <a:rPr lang="it-IT" sz="1200" b="0" i="1" u="none" strike="noStrike" dirty="0">
                <a:solidFill>
                  <a:srgbClr val="000000"/>
                </a:solidFill>
                <a:effectLst/>
                <a:latin typeface="Calibri" panose="020F0502020204030204" pitchFamily="34" charset="0"/>
                <a:cs typeface="Calibri" panose="020F0502020204030204" pitchFamily="34" charset="0"/>
              </a:rPr>
              <a:t>Cusi K, </a:t>
            </a:r>
            <a:r>
              <a:rPr lang="it-IT" sz="1200" b="0" i="1" u="none" strike="noStrike" dirty="0" err="1">
                <a:solidFill>
                  <a:srgbClr val="000000"/>
                </a:solidFill>
                <a:effectLst/>
                <a:latin typeface="Calibri" panose="020F0502020204030204" pitchFamily="34" charset="0"/>
                <a:cs typeface="Calibri" panose="020F0502020204030204" pitchFamily="34" charset="0"/>
              </a:rPr>
              <a:t>Diabetes</a:t>
            </a:r>
            <a:r>
              <a:rPr lang="it-IT" sz="1200" b="0" i="1" u="none" strike="noStrike" dirty="0">
                <a:solidFill>
                  <a:srgbClr val="000000"/>
                </a:solidFill>
                <a:effectLst/>
                <a:latin typeface="Calibri" panose="020F0502020204030204" pitchFamily="34" charset="0"/>
                <a:cs typeface="Calibri" panose="020F0502020204030204" pitchFamily="34" charset="0"/>
              </a:rPr>
              <a:t> Care. 2025</a:t>
            </a:r>
          </a:p>
          <a:p>
            <a:pPr algn="r">
              <a:spcAft>
                <a:spcPts val="600"/>
              </a:spcAft>
            </a:pPr>
            <a:r>
              <a:rPr lang="it-IT" sz="1200" i="1" baseline="30000" dirty="0">
                <a:solidFill>
                  <a:srgbClr val="212121"/>
                </a:solidFill>
                <a:latin typeface="Calibri" panose="020F0502020204030204" pitchFamily="34" charset="0"/>
                <a:cs typeface="Calibri" panose="020F0502020204030204" pitchFamily="34" charset="0"/>
              </a:rPr>
              <a:t>2 </a:t>
            </a:r>
            <a:r>
              <a:rPr lang="it-IT" sz="1200" b="0" i="1" dirty="0" err="1">
                <a:solidFill>
                  <a:srgbClr val="212121"/>
                </a:solidFill>
                <a:effectLst/>
                <a:latin typeface="Calibri" panose="020F0502020204030204" pitchFamily="34" charset="0"/>
                <a:cs typeface="Calibri" panose="020F0502020204030204" pitchFamily="34" charset="0"/>
              </a:rPr>
              <a:t>Androutsakos</a:t>
            </a:r>
            <a:r>
              <a:rPr lang="it-IT" sz="1200" b="0" i="1" dirty="0">
                <a:solidFill>
                  <a:srgbClr val="212121"/>
                </a:solidFill>
                <a:effectLst/>
                <a:latin typeface="Calibri" panose="020F0502020204030204" pitchFamily="34" charset="0"/>
                <a:cs typeface="Calibri" panose="020F0502020204030204" pitchFamily="34" charset="0"/>
              </a:rPr>
              <a:t> T, Int J Mol Sci. 2022 </a:t>
            </a:r>
          </a:p>
          <a:p>
            <a:pPr algn="r">
              <a:spcAft>
                <a:spcPts val="600"/>
              </a:spcAft>
            </a:pPr>
            <a:r>
              <a:rPr lang="it-IT" sz="1200" i="1" baseline="30000" dirty="0">
                <a:solidFill>
                  <a:srgbClr val="212121"/>
                </a:solidFill>
                <a:latin typeface="Calibri" panose="020F0502020204030204" pitchFamily="34" charset="0"/>
                <a:cs typeface="Calibri" panose="020F0502020204030204" pitchFamily="34" charset="0"/>
              </a:rPr>
              <a:t>3 </a:t>
            </a:r>
            <a:r>
              <a:rPr lang="it-IT" sz="1200" b="0" i="1" dirty="0" err="1">
                <a:solidFill>
                  <a:srgbClr val="212121"/>
                </a:solidFill>
                <a:effectLst/>
                <a:latin typeface="Calibri" panose="020F0502020204030204" pitchFamily="34" charset="0"/>
                <a:cs typeface="Calibri" panose="020F0502020204030204" pitchFamily="34" charset="0"/>
              </a:rPr>
              <a:t>Yabut</a:t>
            </a:r>
            <a:r>
              <a:rPr lang="it-IT" sz="1200" b="0" i="1" dirty="0">
                <a:solidFill>
                  <a:srgbClr val="212121"/>
                </a:solidFill>
                <a:effectLst/>
                <a:latin typeface="Calibri" panose="020F0502020204030204" pitchFamily="34" charset="0"/>
                <a:cs typeface="Calibri" panose="020F0502020204030204" pitchFamily="34" charset="0"/>
              </a:rPr>
              <a:t> JM, </a:t>
            </a:r>
            <a:r>
              <a:rPr lang="it-IT" sz="1200" b="0" i="1" dirty="0" err="1">
                <a:solidFill>
                  <a:srgbClr val="212121"/>
                </a:solidFill>
                <a:effectLst/>
                <a:latin typeface="Calibri" panose="020F0502020204030204" pitchFamily="34" charset="0"/>
                <a:cs typeface="Calibri" panose="020F0502020204030204" pitchFamily="34" charset="0"/>
              </a:rPr>
              <a:t>Endocr</a:t>
            </a:r>
            <a:r>
              <a:rPr lang="it-IT" sz="1200" b="0" i="1" dirty="0">
                <a:solidFill>
                  <a:srgbClr val="212121"/>
                </a:solidFill>
                <a:effectLst/>
                <a:latin typeface="Calibri" panose="020F0502020204030204" pitchFamily="34" charset="0"/>
                <a:cs typeface="Calibri" panose="020F0502020204030204" pitchFamily="34" charset="0"/>
              </a:rPr>
              <a:t> Rev. 2023</a:t>
            </a:r>
            <a:endParaRPr lang="it-IT" sz="1200" b="0" i="1" dirty="0">
              <a:solidFill>
                <a:srgbClr val="222222"/>
              </a:solidFill>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65844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A2E5091-79BC-D713-EB62-F8E04DDD6A01}"/>
              </a:ext>
            </a:extLst>
          </p:cNvPr>
          <p:cNvSpPr txBox="1">
            <a:spLocks/>
          </p:cNvSpPr>
          <p:nvPr/>
        </p:nvSpPr>
        <p:spPr>
          <a:xfrm>
            <a:off x="5501816" y="1567543"/>
            <a:ext cx="1188368" cy="632353"/>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a:solidFill>
                  <a:srgbClr val="144661"/>
                </a:solidFill>
                <a:latin typeface="+mn-lt"/>
              </a:rPr>
              <a:t>AIMS</a:t>
            </a:r>
          </a:p>
        </p:txBody>
      </p:sp>
      <p:pic>
        <p:nvPicPr>
          <p:cNvPr id="3" name="Immagine 2">
            <a:extLst>
              <a:ext uri="{FF2B5EF4-FFF2-40B4-BE49-F238E27FC236}">
                <a16:creationId xmlns:a16="http://schemas.microsoft.com/office/drawing/2014/main" id="{5CF1D0CA-8525-D89E-718F-7DE9327B8850}"/>
              </a:ext>
            </a:extLst>
          </p:cNvPr>
          <p:cNvPicPr>
            <a:picLocks noChangeAspect="1"/>
          </p:cNvPicPr>
          <p:nvPr/>
        </p:nvPicPr>
        <p:blipFill>
          <a:blip r:embed="rId3"/>
          <a:stretch>
            <a:fillRect/>
          </a:stretch>
        </p:blipFill>
        <p:spPr>
          <a:xfrm>
            <a:off x="8199978" y="5057445"/>
            <a:ext cx="1275097" cy="1275097"/>
          </a:xfrm>
          <a:prstGeom prst="rect">
            <a:avLst/>
          </a:prstGeom>
        </p:spPr>
      </p:pic>
      <p:sp>
        <p:nvSpPr>
          <p:cNvPr id="4" name="CasellaDiTesto 3">
            <a:extLst>
              <a:ext uri="{FF2B5EF4-FFF2-40B4-BE49-F238E27FC236}">
                <a16:creationId xmlns:a16="http://schemas.microsoft.com/office/drawing/2014/main" id="{474E3B37-625B-B617-89BF-8FB65DA27B31}"/>
              </a:ext>
            </a:extLst>
          </p:cNvPr>
          <p:cNvSpPr txBox="1"/>
          <p:nvPr/>
        </p:nvSpPr>
        <p:spPr>
          <a:xfrm>
            <a:off x="767008" y="2831832"/>
            <a:ext cx="10657984" cy="2868774"/>
          </a:xfrm>
          <a:prstGeom prst="rect">
            <a:avLst/>
          </a:prstGeom>
        </p:spPr>
        <p:txBody>
          <a:bodyPr vert="horz" lIns="91440" tIns="45720" rIns="91440" bIns="45720" rtlCol="0" anchor="ctr">
            <a:normAutofit/>
          </a:bodyPr>
          <a:lstStyle/>
          <a:p>
            <a:pPr marL="400050" indent="-342900" algn="just" defTabSz="914400">
              <a:spcAft>
                <a:spcPts val="600"/>
              </a:spcAft>
              <a:buFont typeface="Arial" panose="020B0604020202020204" pitchFamily="34" charset="0"/>
              <a:buChar char="•"/>
            </a:pPr>
            <a:r>
              <a:rPr lang="en-US" sz="2400" cap="none" dirty="0"/>
              <a:t>To evaluate the short-term (6 months) and long-term (12 months) impact of antidiabetic drug treatment on the evolution of both liver steatosis and fibrosis in patients MASLD with T2DM</a:t>
            </a:r>
          </a:p>
          <a:p>
            <a:pPr marL="400050" indent="-342900" algn="just" defTabSz="914400">
              <a:spcAft>
                <a:spcPts val="600"/>
              </a:spcAft>
              <a:buFont typeface="Arial" panose="020B0604020202020204" pitchFamily="34" charset="0"/>
              <a:buChar char="•"/>
            </a:pPr>
            <a:endParaRPr lang="en-US" sz="2400" dirty="0"/>
          </a:p>
          <a:p>
            <a:pPr marL="400050" indent="-342900" algn="just" defTabSz="914400">
              <a:spcAft>
                <a:spcPts val="600"/>
              </a:spcAft>
              <a:buFont typeface="Arial" panose="020B0604020202020204" pitchFamily="34" charset="0"/>
              <a:buChar char="•"/>
            </a:pPr>
            <a:r>
              <a:rPr lang="en-US" sz="2400" cap="none" dirty="0"/>
              <a:t>Specifically compare the impact in steatosis and fibrosis of MASLD patients of treatment with </a:t>
            </a:r>
            <a:r>
              <a:rPr lang="en-US" sz="2400" dirty="0"/>
              <a:t>GLP</a:t>
            </a:r>
            <a:r>
              <a:rPr lang="en-US" sz="2400" cap="none" dirty="0"/>
              <a:t>-1RA vs </a:t>
            </a:r>
            <a:r>
              <a:rPr lang="en-US" sz="2400" dirty="0"/>
              <a:t>SGLT</a:t>
            </a:r>
            <a:r>
              <a:rPr lang="en-US" sz="2400" cap="none" dirty="0"/>
              <a:t>2i</a:t>
            </a:r>
          </a:p>
          <a:p>
            <a:pPr marL="342900" indent="-285750" algn="just" defTabSz="914400">
              <a:spcAft>
                <a:spcPts val="600"/>
              </a:spcAft>
              <a:buFont typeface="Arial" panose="020B0604020202020204" pitchFamily="34" charset="0"/>
              <a:buChar char="•"/>
            </a:pPr>
            <a:endParaRPr lang="en-US" dirty="0">
              <a:solidFill>
                <a:schemeClr val="tx2"/>
              </a:solidFill>
            </a:endParaRPr>
          </a:p>
          <a:p>
            <a:pPr marL="285750" indent="-228600" algn="just" defTabSz="914400">
              <a:spcAft>
                <a:spcPts val="600"/>
              </a:spcAft>
              <a:buFont typeface="Arial" panose="020B0604020202020204" pitchFamily="34" charset="0"/>
              <a:buChar char="•"/>
            </a:pPr>
            <a:endParaRPr lang="en-US" b="1" cap="none" dirty="0">
              <a:solidFill>
                <a:schemeClr val="tx2"/>
              </a:solidFill>
            </a:endParaRPr>
          </a:p>
        </p:txBody>
      </p:sp>
    </p:spTree>
    <p:extLst>
      <p:ext uri="{BB962C8B-B14F-4D97-AF65-F5344CB8AC3E}">
        <p14:creationId xmlns:p14="http://schemas.microsoft.com/office/powerpoint/2010/main" val="2654766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7E7DED5C-C7CC-5F1B-6869-CC5C83162440}"/>
              </a:ext>
            </a:extLst>
          </p:cNvPr>
          <p:cNvSpPr txBox="1"/>
          <p:nvPr/>
        </p:nvSpPr>
        <p:spPr>
          <a:xfrm>
            <a:off x="865413" y="2060929"/>
            <a:ext cx="10700657" cy="646331"/>
          </a:xfrm>
          <a:prstGeom prst="rect">
            <a:avLst/>
          </a:prstGeom>
          <a:noFill/>
          <a:ln>
            <a:noFill/>
          </a:ln>
        </p:spPr>
        <p:txBody>
          <a:bodyPr wrap="square" rtlCol="0">
            <a:spAutoFit/>
          </a:bodyPr>
          <a:lstStyle/>
          <a:p>
            <a:pPr algn="ctr"/>
            <a:r>
              <a:rPr lang="en-US" sz="1800" dirty="0">
                <a:solidFill>
                  <a:srgbClr val="000000"/>
                </a:solidFill>
                <a:effectLst/>
                <a:latin typeface="Calibri" panose="020F0502020204030204" pitchFamily="34" charset="0"/>
                <a:ea typeface="Calibri" panose="020F0502020204030204" pitchFamily="34" charset="0"/>
              </a:rPr>
              <a:t>Longitudinal monocentric prospective </a:t>
            </a:r>
            <a:r>
              <a:rPr lang="en-US" dirty="0"/>
              <a:t>open trial</a:t>
            </a:r>
            <a:r>
              <a:rPr lang="en-US" b="1" dirty="0"/>
              <a:t> </a:t>
            </a:r>
            <a:r>
              <a:rPr lang="en-US" dirty="0"/>
              <a:t>(2021-2024) enrolling 192 patients with both </a:t>
            </a:r>
            <a:r>
              <a:rPr lang="en-US" b="1" dirty="0"/>
              <a:t>liver steatosis </a:t>
            </a:r>
            <a:r>
              <a:rPr lang="en-US" dirty="0"/>
              <a:t>and </a:t>
            </a:r>
            <a:r>
              <a:rPr lang="en-US" b="1" dirty="0"/>
              <a:t>DM2</a:t>
            </a:r>
            <a:r>
              <a:rPr lang="en-US" dirty="0"/>
              <a:t> at the Gastroenterology department of Bolzano </a:t>
            </a:r>
            <a:endParaRPr lang="it-IT" dirty="0"/>
          </a:p>
        </p:txBody>
      </p:sp>
      <p:sp>
        <p:nvSpPr>
          <p:cNvPr id="3" name="CasellaDiTesto 2">
            <a:extLst>
              <a:ext uri="{FF2B5EF4-FFF2-40B4-BE49-F238E27FC236}">
                <a16:creationId xmlns:a16="http://schemas.microsoft.com/office/drawing/2014/main" id="{2D85392B-10CF-138E-50C6-3F62769766DA}"/>
              </a:ext>
            </a:extLst>
          </p:cNvPr>
          <p:cNvSpPr txBox="1"/>
          <p:nvPr/>
        </p:nvSpPr>
        <p:spPr>
          <a:xfrm>
            <a:off x="865413" y="2922857"/>
            <a:ext cx="5121730" cy="1477328"/>
          </a:xfrm>
          <a:prstGeom prst="rect">
            <a:avLst/>
          </a:prstGeom>
          <a:noFill/>
          <a:ln>
            <a:noFill/>
          </a:ln>
        </p:spPr>
        <p:txBody>
          <a:bodyPr wrap="square" rtlCol="0">
            <a:spAutoFit/>
          </a:bodyPr>
          <a:lstStyle/>
          <a:p>
            <a:r>
              <a:rPr lang="it-IT" b="1" dirty="0">
                <a:solidFill>
                  <a:schemeClr val="accent6"/>
                </a:solidFill>
              </a:rPr>
              <a:t>INCUSION CRITERIA: </a:t>
            </a:r>
          </a:p>
          <a:p>
            <a:pPr marL="285750" indent="-285750">
              <a:buClr>
                <a:schemeClr val="accent6"/>
              </a:buClr>
              <a:buFont typeface="Wingdings" pitchFamily="2" charset="2"/>
              <a:buChar char="ü"/>
            </a:pPr>
            <a:r>
              <a:rPr lang="it-IT" dirty="0"/>
              <a:t>&gt; 18 Years</a:t>
            </a:r>
          </a:p>
          <a:p>
            <a:pPr marL="285750" indent="-285750">
              <a:buClr>
                <a:schemeClr val="accent6"/>
              </a:buClr>
              <a:buFont typeface="Wingdings" pitchFamily="2" charset="2"/>
              <a:buChar char="ü"/>
            </a:pPr>
            <a:r>
              <a:rPr lang="en-US" dirty="0"/>
              <a:t>Newly diagnosed or uncontrolled diabetes mellitus (HbA1c &gt;6,5%)</a:t>
            </a:r>
          </a:p>
          <a:p>
            <a:pPr marL="285750" indent="-285750">
              <a:buClr>
                <a:schemeClr val="accent6"/>
              </a:buClr>
              <a:buFont typeface="Wingdings" pitchFamily="2" charset="2"/>
              <a:buChar char="ü"/>
            </a:pPr>
            <a:r>
              <a:rPr lang="en-US" dirty="0"/>
              <a:t>Liver steatosis (by abdominal  ultrasound)</a:t>
            </a:r>
            <a:endParaRPr lang="it-IT" dirty="0"/>
          </a:p>
        </p:txBody>
      </p:sp>
      <p:sp>
        <p:nvSpPr>
          <p:cNvPr id="4" name="CasellaDiTesto 3">
            <a:extLst>
              <a:ext uri="{FF2B5EF4-FFF2-40B4-BE49-F238E27FC236}">
                <a16:creationId xmlns:a16="http://schemas.microsoft.com/office/drawing/2014/main" id="{BC452FAB-5002-5013-7D5A-38E2CFF5AAC7}"/>
              </a:ext>
            </a:extLst>
          </p:cNvPr>
          <p:cNvSpPr txBox="1"/>
          <p:nvPr/>
        </p:nvSpPr>
        <p:spPr>
          <a:xfrm>
            <a:off x="6732813" y="2922857"/>
            <a:ext cx="4833257" cy="1754326"/>
          </a:xfrm>
          <a:prstGeom prst="rect">
            <a:avLst/>
          </a:prstGeom>
          <a:noFill/>
          <a:ln>
            <a:noFill/>
          </a:ln>
        </p:spPr>
        <p:txBody>
          <a:bodyPr wrap="square" rtlCol="0">
            <a:spAutoFit/>
          </a:bodyPr>
          <a:lstStyle/>
          <a:p>
            <a:r>
              <a:rPr lang="it-IT" b="1" dirty="0">
                <a:solidFill>
                  <a:srgbClr val="FF0000"/>
                </a:solidFill>
              </a:rPr>
              <a:t>EXCLUSION CRITERIA: </a:t>
            </a:r>
          </a:p>
          <a:p>
            <a:pPr marL="285750" indent="-285750">
              <a:buClr>
                <a:srgbClr val="FF0000"/>
              </a:buClr>
              <a:buFont typeface="Font di sistema regolare"/>
              <a:buChar char="✗"/>
            </a:pPr>
            <a:r>
              <a:rPr lang="en-US" dirty="0"/>
              <a:t>Alcohol (♂︎&gt; 30g/day; ♀&gt;20g/day)</a:t>
            </a:r>
          </a:p>
          <a:p>
            <a:pPr marL="285750" indent="-285750">
              <a:buClr>
                <a:srgbClr val="FF0000"/>
              </a:buClr>
              <a:buFont typeface="Font di sistema regolare"/>
              <a:buChar char="✗"/>
            </a:pPr>
            <a:r>
              <a:rPr lang="en-US" dirty="0"/>
              <a:t>Other etiology of hepatopathy (autoimmune, viral)</a:t>
            </a:r>
          </a:p>
          <a:p>
            <a:pPr marL="285750" indent="-285750">
              <a:buClr>
                <a:srgbClr val="FF0000"/>
              </a:buClr>
              <a:buFont typeface="Font di sistema regolare"/>
              <a:buChar char="✗"/>
            </a:pPr>
            <a:r>
              <a:rPr lang="en-US" dirty="0"/>
              <a:t>Recent consumption of drugs that may increase hepatic steatosis</a:t>
            </a:r>
            <a:endParaRPr lang="it-IT" dirty="0"/>
          </a:p>
        </p:txBody>
      </p:sp>
      <p:sp>
        <p:nvSpPr>
          <p:cNvPr id="5" name="Rettangolo 4">
            <a:extLst>
              <a:ext uri="{FF2B5EF4-FFF2-40B4-BE49-F238E27FC236}">
                <a16:creationId xmlns:a16="http://schemas.microsoft.com/office/drawing/2014/main" id="{D8489A60-D6B3-D0E2-0528-842600BBFB62}"/>
              </a:ext>
            </a:extLst>
          </p:cNvPr>
          <p:cNvSpPr/>
          <p:nvPr/>
        </p:nvSpPr>
        <p:spPr>
          <a:xfrm>
            <a:off x="865413" y="4902767"/>
            <a:ext cx="10700657" cy="150222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con angoli arrotondati 5">
            <a:extLst>
              <a:ext uri="{FF2B5EF4-FFF2-40B4-BE49-F238E27FC236}">
                <a16:creationId xmlns:a16="http://schemas.microsoft.com/office/drawing/2014/main" id="{8B0D5F0A-6552-5BF1-19E2-C8F5D4B94A30}"/>
              </a:ext>
            </a:extLst>
          </p:cNvPr>
          <p:cNvSpPr/>
          <p:nvPr/>
        </p:nvSpPr>
        <p:spPr>
          <a:xfrm>
            <a:off x="1543529" y="4961486"/>
            <a:ext cx="1417867" cy="331981"/>
          </a:xfrm>
          <a:prstGeom prst="roundRect">
            <a:avLst/>
          </a:prstGeom>
          <a:solidFill>
            <a:schemeClr val="accent1">
              <a:lumMod val="20000"/>
              <a:lumOff val="80000"/>
            </a:scheme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r>
              <a:rPr lang="it-IT" b="1" dirty="0">
                <a:solidFill>
                  <a:sysClr val="windowText" lastClr="000000"/>
                </a:solidFill>
              </a:rPr>
              <a:t>T0: </a:t>
            </a:r>
            <a:r>
              <a:rPr lang="it-IT" dirty="0">
                <a:solidFill>
                  <a:sysClr val="windowText" lastClr="000000"/>
                </a:solidFill>
              </a:rPr>
              <a:t>baseline</a:t>
            </a:r>
          </a:p>
        </p:txBody>
      </p:sp>
      <p:cxnSp>
        <p:nvCxnSpPr>
          <p:cNvPr id="7" name="Connettore 2 6">
            <a:extLst>
              <a:ext uri="{FF2B5EF4-FFF2-40B4-BE49-F238E27FC236}">
                <a16:creationId xmlns:a16="http://schemas.microsoft.com/office/drawing/2014/main" id="{F1EFEFED-DD65-E039-33D9-0ED18129D42F}"/>
              </a:ext>
            </a:extLst>
          </p:cNvPr>
          <p:cNvCxnSpPr>
            <a:cxnSpLocks/>
          </p:cNvCxnSpPr>
          <p:nvPr/>
        </p:nvCxnSpPr>
        <p:spPr>
          <a:xfrm>
            <a:off x="2188028" y="5620932"/>
            <a:ext cx="842554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 name="Connettore diritto 28">
            <a:extLst>
              <a:ext uri="{FF2B5EF4-FFF2-40B4-BE49-F238E27FC236}">
                <a16:creationId xmlns:a16="http://schemas.microsoft.com/office/drawing/2014/main" id="{97F6CFD3-C2F0-0884-6759-4EB90C38FBB1}"/>
              </a:ext>
            </a:extLst>
          </p:cNvPr>
          <p:cNvCxnSpPr>
            <a:cxnSpLocks/>
          </p:cNvCxnSpPr>
          <p:nvPr/>
        </p:nvCxnSpPr>
        <p:spPr>
          <a:xfrm>
            <a:off x="5442857" y="5381446"/>
            <a:ext cx="0" cy="51648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Connettore diritto 29">
            <a:extLst>
              <a:ext uri="{FF2B5EF4-FFF2-40B4-BE49-F238E27FC236}">
                <a16:creationId xmlns:a16="http://schemas.microsoft.com/office/drawing/2014/main" id="{68E5E71B-3B8D-40D5-4A5B-F5519153F253}"/>
              </a:ext>
            </a:extLst>
          </p:cNvPr>
          <p:cNvCxnSpPr/>
          <p:nvPr/>
        </p:nvCxnSpPr>
        <p:spPr>
          <a:xfrm>
            <a:off x="8958943" y="5381446"/>
            <a:ext cx="0" cy="51648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Connettore diritto 27">
            <a:extLst>
              <a:ext uri="{FF2B5EF4-FFF2-40B4-BE49-F238E27FC236}">
                <a16:creationId xmlns:a16="http://schemas.microsoft.com/office/drawing/2014/main" id="{659A238F-CA4C-1F88-E19B-2DD614DF4751}"/>
              </a:ext>
            </a:extLst>
          </p:cNvPr>
          <p:cNvCxnSpPr/>
          <p:nvPr/>
        </p:nvCxnSpPr>
        <p:spPr>
          <a:xfrm>
            <a:off x="2188028" y="5381446"/>
            <a:ext cx="0" cy="51648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Rettangolo con angoli arrotondati 10">
            <a:extLst>
              <a:ext uri="{FF2B5EF4-FFF2-40B4-BE49-F238E27FC236}">
                <a16:creationId xmlns:a16="http://schemas.microsoft.com/office/drawing/2014/main" id="{C940A5DB-ED90-FED0-80B5-FC6303E0886D}"/>
              </a:ext>
            </a:extLst>
          </p:cNvPr>
          <p:cNvSpPr/>
          <p:nvPr/>
        </p:nvSpPr>
        <p:spPr>
          <a:xfrm>
            <a:off x="4637127" y="4991885"/>
            <a:ext cx="1611459" cy="299324"/>
          </a:xfrm>
          <a:prstGeom prst="roundRect">
            <a:avLst/>
          </a:prstGeom>
          <a:solidFill>
            <a:schemeClr val="accent1">
              <a:lumMod val="60000"/>
              <a:lumOff val="40000"/>
            </a:schemeClr>
          </a:solidFill>
          <a:ln/>
        </p:spPr>
        <p:style>
          <a:lnRef idx="0">
            <a:schemeClr val="accent4"/>
          </a:lnRef>
          <a:fillRef idx="3">
            <a:schemeClr val="accent4"/>
          </a:fillRef>
          <a:effectRef idx="3">
            <a:schemeClr val="accent4"/>
          </a:effectRef>
          <a:fontRef idx="minor">
            <a:schemeClr val="lt1"/>
          </a:fontRef>
        </p:style>
        <p:txBody>
          <a:bodyPr rtlCol="0" anchor="ctr"/>
          <a:lstStyle/>
          <a:p>
            <a:r>
              <a:rPr lang="it-IT" b="1" dirty="0">
                <a:solidFill>
                  <a:sysClr val="windowText" lastClr="000000"/>
                </a:solidFill>
              </a:rPr>
              <a:t>T1: </a:t>
            </a:r>
            <a:r>
              <a:rPr lang="it-IT" dirty="0">
                <a:solidFill>
                  <a:sysClr val="windowText" lastClr="000000"/>
                </a:solidFill>
              </a:rPr>
              <a:t>6 </a:t>
            </a:r>
            <a:r>
              <a:rPr lang="it-IT" dirty="0" err="1">
                <a:solidFill>
                  <a:sysClr val="windowText" lastClr="000000"/>
                </a:solidFill>
              </a:rPr>
              <a:t>months</a:t>
            </a:r>
            <a:endParaRPr lang="it-IT" dirty="0">
              <a:solidFill>
                <a:sysClr val="windowText" lastClr="000000"/>
              </a:solidFill>
            </a:endParaRPr>
          </a:p>
        </p:txBody>
      </p:sp>
      <p:sp>
        <p:nvSpPr>
          <p:cNvPr id="12" name="Rettangolo con angoli arrotondati 11">
            <a:extLst>
              <a:ext uri="{FF2B5EF4-FFF2-40B4-BE49-F238E27FC236}">
                <a16:creationId xmlns:a16="http://schemas.microsoft.com/office/drawing/2014/main" id="{4D4C8E2A-E345-EBD5-4746-433385AB6CE7}"/>
              </a:ext>
            </a:extLst>
          </p:cNvPr>
          <p:cNvSpPr/>
          <p:nvPr/>
        </p:nvSpPr>
        <p:spPr>
          <a:xfrm>
            <a:off x="8025418" y="4978530"/>
            <a:ext cx="1721271" cy="299320"/>
          </a:xfrm>
          <a:prstGeom prst="roundRect">
            <a:avLst/>
          </a:prstGeom>
          <a:solidFill>
            <a:schemeClr val="tx2">
              <a:lumMod val="50000"/>
              <a:lumOff val="50000"/>
            </a:schemeClr>
          </a:solidFill>
          <a:ln/>
        </p:spPr>
        <p:style>
          <a:lnRef idx="0">
            <a:schemeClr val="accent4"/>
          </a:lnRef>
          <a:fillRef idx="3">
            <a:schemeClr val="accent4"/>
          </a:fillRef>
          <a:effectRef idx="3">
            <a:schemeClr val="accent4"/>
          </a:effectRef>
          <a:fontRef idx="minor">
            <a:schemeClr val="lt1"/>
          </a:fontRef>
        </p:style>
        <p:txBody>
          <a:bodyPr rtlCol="0" anchor="ctr"/>
          <a:lstStyle/>
          <a:p>
            <a:r>
              <a:rPr lang="it-IT" b="1" dirty="0">
                <a:solidFill>
                  <a:sysClr val="windowText" lastClr="000000"/>
                </a:solidFill>
              </a:rPr>
              <a:t>T2: </a:t>
            </a:r>
            <a:r>
              <a:rPr lang="it-IT" dirty="0">
                <a:solidFill>
                  <a:sysClr val="windowText" lastClr="000000"/>
                </a:solidFill>
              </a:rPr>
              <a:t>12 </a:t>
            </a:r>
            <a:r>
              <a:rPr lang="it-IT" dirty="0" err="1">
                <a:solidFill>
                  <a:sysClr val="windowText" lastClr="000000"/>
                </a:solidFill>
              </a:rPr>
              <a:t>months</a:t>
            </a:r>
            <a:endParaRPr lang="it-IT" dirty="0">
              <a:solidFill>
                <a:sysClr val="windowText" lastClr="000000"/>
              </a:solidFill>
            </a:endParaRPr>
          </a:p>
        </p:txBody>
      </p:sp>
      <p:sp>
        <p:nvSpPr>
          <p:cNvPr id="13" name="Titolo 1">
            <a:extLst>
              <a:ext uri="{FF2B5EF4-FFF2-40B4-BE49-F238E27FC236}">
                <a16:creationId xmlns:a16="http://schemas.microsoft.com/office/drawing/2014/main" id="{4003B5D8-3422-DCCC-6C81-05BEF5F44D82}"/>
              </a:ext>
            </a:extLst>
          </p:cNvPr>
          <p:cNvSpPr txBox="1">
            <a:spLocks/>
          </p:cNvSpPr>
          <p:nvPr/>
        </p:nvSpPr>
        <p:spPr>
          <a:xfrm>
            <a:off x="1179226" y="1182209"/>
            <a:ext cx="9833548" cy="661647"/>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400" b="1" dirty="0">
                <a:solidFill>
                  <a:srgbClr val="144661"/>
                </a:solidFill>
                <a:latin typeface="+mn-lt"/>
              </a:rPr>
              <a:t>MATERIALS AND METHODS</a:t>
            </a:r>
            <a:endParaRPr lang="it-IT" sz="3400" dirty="0">
              <a:solidFill>
                <a:srgbClr val="144661"/>
              </a:solidFill>
            </a:endParaRPr>
          </a:p>
        </p:txBody>
      </p:sp>
      <p:sp>
        <p:nvSpPr>
          <p:cNvPr id="14" name="CasellaDiTesto 13">
            <a:extLst>
              <a:ext uri="{FF2B5EF4-FFF2-40B4-BE49-F238E27FC236}">
                <a16:creationId xmlns:a16="http://schemas.microsoft.com/office/drawing/2014/main" id="{189799BF-7734-0EBD-C758-C2F0130AE5B4}"/>
              </a:ext>
            </a:extLst>
          </p:cNvPr>
          <p:cNvSpPr txBox="1"/>
          <p:nvPr/>
        </p:nvSpPr>
        <p:spPr>
          <a:xfrm>
            <a:off x="3186790" y="6013051"/>
            <a:ext cx="6960455" cy="646331"/>
          </a:xfrm>
          <a:prstGeom prst="rect">
            <a:avLst/>
          </a:prstGeom>
          <a:noFill/>
        </p:spPr>
        <p:txBody>
          <a:bodyPr wrap="square" rtlCol="0">
            <a:spAutoFit/>
          </a:bodyPr>
          <a:lstStyle/>
          <a:p>
            <a:r>
              <a:rPr lang="en-US" i="1" dirty="0"/>
              <a:t>Blood tests, ATT, liver stiffness, FIB-4, NFS, APRI, NFS, HOMA score</a:t>
            </a:r>
            <a:endParaRPr lang="it-IT" i="1" dirty="0"/>
          </a:p>
          <a:p>
            <a:endParaRPr lang="it-IT" i="1" dirty="0"/>
          </a:p>
        </p:txBody>
      </p:sp>
    </p:spTree>
    <p:extLst>
      <p:ext uri="{BB962C8B-B14F-4D97-AF65-F5344CB8AC3E}">
        <p14:creationId xmlns:p14="http://schemas.microsoft.com/office/powerpoint/2010/main" val="3059189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3FBD38-F82B-6C4B-7E9B-A41CCFD7C8CA}"/>
              </a:ext>
            </a:extLst>
          </p:cNvPr>
          <p:cNvSpPr txBox="1">
            <a:spLocks/>
          </p:cNvSpPr>
          <p:nvPr/>
        </p:nvSpPr>
        <p:spPr>
          <a:xfrm>
            <a:off x="3637535" y="1262571"/>
            <a:ext cx="4916619" cy="661647"/>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400" b="1" dirty="0">
                <a:solidFill>
                  <a:srgbClr val="144661"/>
                </a:solidFill>
                <a:latin typeface="+mn-lt"/>
                <a:ea typeface="+mn-ea"/>
                <a:cs typeface="+mn-cs"/>
              </a:rPr>
              <a:t>STATISTICAL ANALYSIS </a:t>
            </a:r>
          </a:p>
        </p:txBody>
      </p:sp>
      <p:sp>
        <p:nvSpPr>
          <p:cNvPr id="7" name="CasellaDiTesto 6">
            <a:extLst>
              <a:ext uri="{FF2B5EF4-FFF2-40B4-BE49-F238E27FC236}">
                <a16:creationId xmlns:a16="http://schemas.microsoft.com/office/drawing/2014/main" id="{84E6D85B-88EF-C7AB-1F28-A2DC8DCE641D}"/>
              </a:ext>
            </a:extLst>
          </p:cNvPr>
          <p:cNvSpPr txBox="1"/>
          <p:nvPr/>
        </p:nvSpPr>
        <p:spPr>
          <a:xfrm>
            <a:off x="2202547" y="2209386"/>
            <a:ext cx="8338988" cy="4524315"/>
          </a:xfrm>
          <a:prstGeom prst="rect">
            <a:avLst/>
          </a:prstGeom>
          <a:noFill/>
        </p:spPr>
        <p:txBody>
          <a:bodyPr wrap="square" rtlCol="0">
            <a:spAutoFit/>
          </a:bodyPr>
          <a:lstStyle/>
          <a:p>
            <a:pPr marL="342900" indent="-342900" algn="just">
              <a:buFont typeface="Arial" panose="020B0604020202020204" pitchFamily="34" charset="0"/>
              <a:buChar char="•"/>
            </a:pPr>
            <a:r>
              <a:rPr lang="it-IT" sz="2400" dirty="0" err="1">
                <a:solidFill>
                  <a:srgbClr val="000000"/>
                </a:solidFill>
              </a:rPr>
              <a:t>Univariate</a:t>
            </a:r>
            <a:r>
              <a:rPr lang="it-IT" sz="2400" dirty="0">
                <a:solidFill>
                  <a:srgbClr val="000000"/>
                </a:solidFill>
              </a:rPr>
              <a:t> and Multivariate </a:t>
            </a:r>
            <a:r>
              <a:rPr lang="it-IT" sz="2400" dirty="0" err="1">
                <a:solidFill>
                  <a:srgbClr val="000000"/>
                </a:solidFill>
              </a:rPr>
              <a:t>tests</a:t>
            </a:r>
            <a:r>
              <a:rPr lang="it-IT" sz="2400" dirty="0">
                <a:solidFill>
                  <a:srgbClr val="000000"/>
                </a:solidFill>
              </a:rPr>
              <a:t> </a:t>
            </a:r>
          </a:p>
          <a:p>
            <a:pPr marL="342900" indent="-342900" algn="just">
              <a:buFont typeface="Arial" panose="020B0604020202020204" pitchFamily="34" charset="0"/>
              <a:buChar char="•"/>
            </a:pPr>
            <a:endParaRPr lang="it-IT" sz="2400" dirty="0">
              <a:solidFill>
                <a:srgbClr val="000000"/>
              </a:solidFill>
            </a:endParaRPr>
          </a:p>
          <a:p>
            <a:pPr marL="342900" indent="-342900" algn="just">
              <a:buFont typeface="Arial" panose="020B0604020202020204" pitchFamily="34" charset="0"/>
              <a:buChar char="•"/>
            </a:pPr>
            <a:r>
              <a:rPr lang="it-IT" sz="2400" dirty="0" err="1">
                <a:solidFill>
                  <a:srgbClr val="000000"/>
                </a:solidFill>
              </a:rPr>
              <a:t>Student's</a:t>
            </a:r>
            <a:r>
              <a:rPr lang="it-IT" sz="2400" dirty="0">
                <a:solidFill>
                  <a:srgbClr val="000000"/>
                </a:solidFill>
              </a:rPr>
              <a:t> </a:t>
            </a:r>
            <a:r>
              <a:rPr lang="it-IT" sz="2400" i="1" dirty="0">
                <a:solidFill>
                  <a:srgbClr val="000000"/>
                </a:solidFill>
              </a:rPr>
              <a:t>t</a:t>
            </a:r>
            <a:r>
              <a:rPr lang="it-IT" sz="2400" dirty="0">
                <a:solidFill>
                  <a:srgbClr val="000000"/>
                </a:solidFill>
              </a:rPr>
              <a:t>-test, </a:t>
            </a:r>
            <a:r>
              <a:rPr lang="it-IT" sz="2400" b="0" i="0" u="none" strike="noStrike" dirty="0" err="1">
                <a:solidFill>
                  <a:srgbClr val="000000"/>
                </a:solidFill>
                <a:effectLst/>
              </a:rPr>
              <a:t>Wilcoxon</a:t>
            </a:r>
            <a:r>
              <a:rPr lang="it-IT" sz="2400" b="0" i="0" u="none" strike="noStrike" dirty="0">
                <a:solidFill>
                  <a:srgbClr val="000000"/>
                </a:solidFill>
                <a:effectLst/>
              </a:rPr>
              <a:t> </a:t>
            </a:r>
            <a:r>
              <a:rPr lang="it-IT" sz="2400" b="0" i="0" u="none" strike="noStrike" dirty="0" err="1">
                <a:solidFill>
                  <a:srgbClr val="000000"/>
                </a:solidFill>
                <a:effectLst/>
              </a:rPr>
              <a:t>signed-rank</a:t>
            </a:r>
            <a:r>
              <a:rPr lang="it-IT" sz="2400" b="0" i="0" u="none" strike="noStrike" dirty="0">
                <a:solidFill>
                  <a:srgbClr val="000000"/>
                </a:solidFill>
                <a:effectLst/>
              </a:rPr>
              <a:t> test, Friedman test, </a:t>
            </a:r>
            <a:r>
              <a:rPr lang="it-IT" sz="2400" dirty="0" err="1">
                <a:solidFill>
                  <a:srgbClr val="000000"/>
                </a:solidFill>
              </a:rPr>
              <a:t>Pearson’s</a:t>
            </a:r>
            <a:r>
              <a:rPr lang="it-IT" sz="2400" dirty="0">
                <a:solidFill>
                  <a:srgbClr val="000000"/>
                </a:solidFill>
              </a:rPr>
              <a:t> </a:t>
            </a:r>
            <a:r>
              <a:rPr lang="en-US" sz="2400" dirty="0">
                <a:solidFill>
                  <a:srgbClr val="000000"/>
                </a:solidFill>
              </a:rPr>
              <a:t> correlation coefficient </a:t>
            </a:r>
            <a:endParaRPr lang="it-IT" sz="2400" dirty="0">
              <a:solidFill>
                <a:srgbClr val="000000"/>
              </a:solidFill>
            </a:endParaRPr>
          </a:p>
          <a:p>
            <a:pPr algn="just"/>
            <a:endParaRPr lang="it-IT" sz="2400" dirty="0">
              <a:solidFill>
                <a:srgbClr val="000000"/>
              </a:solidFill>
            </a:endParaRPr>
          </a:p>
          <a:p>
            <a:pPr marL="342900" indent="-342900" algn="just">
              <a:buFont typeface="Arial" panose="020B0604020202020204" pitchFamily="34" charset="0"/>
              <a:buChar char="•"/>
            </a:pPr>
            <a:r>
              <a:rPr lang="en-US" sz="2400" dirty="0">
                <a:solidFill>
                  <a:srgbClr val="000000"/>
                </a:solidFill>
              </a:rPr>
              <a:t>General Linear Model for Repeated Measures (GLM-RM)</a:t>
            </a:r>
            <a:r>
              <a:rPr lang="it-IT" sz="2400" dirty="0">
                <a:solidFill>
                  <a:srgbClr val="000000"/>
                </a:solidFill>
              </a:rPr>
              <a:t> </a:t>
            </a:r>
          </a:p>
          <a:p>
            <a:pPr marL="342900" indent="-342900" algn="just">
              <a:buFont typeface="Arial" panose="020B0604020202020204" pitchFamily="34" charset="0"/>
              <a:buChar char="•"/>
            </a:pPr>
            <a:endParaRPr lang="it-IT" sz="2400" dirty="0">
              <a:solidFill>
                <a:srgbClr val="000000"/>
              </a:solidFill>
            </a:endParaRPr>
          </a:p>
          <a:p>
            <a:pPr marL="342900" indent="-342900" algn="just">
              <a:buFont typeface="Arial" panose="020B0604020202020204" pitchFamily="34" charset="0"/>
              <a:buChar char="•"/>
            </a:pPr>
            <a:r>
              <a:rPr lang="it-IT" sz="2400" i="1" dirty="0" err="1">
                <a:solidFill>
                  <a:srgbClr val="000000"/>
                </a:solidFill>
              </a:rPr>
              <a:t>p</a:t>
            </a:r>
            <a:r>
              <a:rPr lang="it-IT" sz="2400" dirty="0">
                <a:solidFill>
                  <a:srgbClr val="000000"/>
                </a:solidFill>
              </a:rPr>
              <a:t> &lt; 0.05 </a:t>
            </a:r>
            <a:r>
              <a:rPr lang="it-IT" sz="2400" dirty="0" err="1">
                <a:solidFill>
                  <a:srgbClr val="000000"/>
                </a:solidFill>
              </a:rPr>
              <a:t>was</a:t>
            </a:r>
            <a:r>
              <a:rPr lang="it-IT" sz="2400" dirty="0">
                <a:solidFill>
                  <a:srgbClr val="000000"/>
                </a:solidFill>
              </a:rPr>
              <a:t> </a:t>
            </a:r>
            <a:r>
              <a:rPr lang="it-IT" sz="2400" dirty="0" err="1">
                <a:solidFill>
                  <a:srgbClr val="000000"/>
                </a:solidFill>
              </a:rPr>
              <a:t>considered</a:t>
            </a:r>
            <a:r>
              <a:rPr lang="it-IT" sz="2400" dirty="0">
                <a:solidFill>
                  <a:srgbClr val="000000"/>
                </a:solidFill>
              </a:rPr>
              <a:t> </a:t>
            </a:r>
            <a:r>
              <a:rPr lang="it-IT" sz="2400" dirty="0" err="1">
                <a:solidFill>
                  <a:srgbClr val="000000"/>
                </a:solidFill>
              </a:rPr>
              <a:t>statistically</a:t>
            </a:r>
            <a:r>
              <a:rPr lang="it-IT" sz="2400" dirty="0">
                <a:solidFill>
                  <a:srgbClr val="000000"/>
                </a:solidFill>
              </a:rPr>
              <a:t> </a:t>
            </a:r>
            <a:r>
              <a:rPr lang="it-IT" sz="2400" dirty="0" err="1">
                <a:solidFill>
                  <a:srgbClr val="000000"/>
                </a:solidFill>
              </a:rPr>
              <a:t>significant</a:t>
            </a:r>
            <a:endParaRPr lang="it-IT" sz="2400" dirty="0">
              <a:solidFill>
                <a:srgbClr val="000000"/>
              </a:solidFill>
            </a:endParaRPr>
          </a:p>
          <a:p>
            <a:pPr marL="342900" indent="-342900" algn="just">
              <a:buFont typeface="Arial" panose="020B0604020202020204" pitchFamily="34" charset="0"/>
              <a:buChar char="•"/>
            </a:pPr>
            <a:endParaRPr lang="it-IT" sz="2400" dirty="0">
              <a:solidFill>
                <a:srgbClr val="000000"/>
              </a:solidFill>
            </a:endParaRPr>
          </a:p>
          <a:p>
            <a:pPr marL="342900" indent="-342900" algn="just">
              <a:buFont typeface="Arial" panose="020B0604020202020204" pitchFamily="34" charset="0"/>
              <a:buChar char="•"/>
            </a:pPr>
            <a:r>
              <a:rPr lang="en-US" sz="2400" dirty="0">
                <a:solidFill>
                  <a:srgbClr val="000000"/>
                </a:solidFill>
              </a:rPr>
              <a:t>All analyses were performed using IBM SPSS Statistics, version 20.0</a:t>
            </a:r>
            <a:endParaRPr lang="it-IT" sz="2400" dirty="0">
              <a:solidFill>
                <a:srgbClr val="000000"/>
              </a:solidFill>
            </a:endParaRPr>
          </a:p>
          <a:p>
            <a:pPr algn="just" rtl="0" fontAlgn="base">
              <a:spcBef>
                <a:spcPts val="0"/>
              </a:spcBef>
              <a:spcAft>
                <a:spcPts val="0"/>
              </a:spcAft>
              <a:buFont typeface="Arial" panose="020B0604020202020204" pitchFamily="34" charset="0"/>
              <a:buChar char="•"/>
            </a:pPr>
            <a:endParaRPr lang="it-IT" sz="2400" b="0" i="0" u="none" strike="noStrike" dirty="0">
              <a:solidFill>
                <a:srgbClr val="000000"/>
              </a:solidFill>
              <a:effectLst/>
              <a:latin typeface="Arial" panose="020B0604020202020204" pitchFamily="34" charset="0"/>
            </a:endParaRPr>
          </a:p>
        </p:txBody>
      </p:sp>
      <p:pic>
        <p:nvPicPr>
          <p:cNvPr id="8" name="Immagine 7">
            <a:extLst>
              <a:ext uri="{FF2B5EF4-FFF2-40B4-BE49-F238E27FC236}">
                <a16:creationId xmlns:a16="http://schemas.microsoft.com/office/drawing/2014/main" id="{BAF1BAED-AAF7-9DC9-C8A4-3F274148957C}"/>
              </a:ext>
            </a:extLst>
          </p:cNvPr>
          <p:cNvPicPr>
            <a:picLocks noChangeAspect="1"/>
          </p:cNvPicPr>
          <p:nvPr/>
        </p:nvPicPr>
        <p:blipFill>
          <a:blip r:embed="rId3"/>
          <a:stretch>
            <a:fillRect/>
          </a:stretch>
        </p:blipFill>
        <p:spPr>
          <a:xfrm>
            <a:off x="788738" y="3429000"/>
            <a:ext cx="1158684" cy="1158684"/>
          </a:xfrm>
          <a:prstGeom prst="rect">
            <a:avLst/>
          </a:prstGeom>
        </p:spPr>
      </p:pic>
    </p:spTree>
    <p:extLst>
      <p:ext uri="{BB962C8B-B14F-4D97-AF65-F5344CB8AC3E}">
        <p14:creationId xmlns:p14="http://schemas.microsoft.com/office/powerpoint/2010/main" val="1933275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a:extLst>
              <a:ext uri="{FF2B5EF4-FFF2-40B4-BE49-F238E27FC236}">
                <a16:creationId xmlns:a16="http://schemas.microsoft.com/office/drawing/2014/main" id="{A938AB04-2C4C-B559-A910-47EBA6A96972}"/>
              </a:ext>
            </a:extLst>
          </p:cNvPr>
          <p:cNvGraphicFramePr>
            <a:graphicFrameLocks noGrp="1"/>
          </p:cNvGraphicFramePr>
          <p:nvPr>
            <p:extLst>
              <p:ext uri="{D42A27DB-BD31-4B8C-83A1-F6EECF244321}">
                <p14:modId xmlns:p14="http://schemas.microsoft.com/office/powerpoint/2010/main" val="1297944837"/>
              </p:ext>
            </p:extLst>
          </p:nvPr>
        </p:nvGraphicFramePr>
        <p:xfrm>
          <a:off x="820336" y="1732836"/>
          <a:ext cx="5805054" cy="4506900"/>
        </p:xfrm>
        <a:graphic>
          <a:graphicData uri="http://schemas.openxmlformats.org/drawingml/2006/table">
            <a:tbl>
              <a:tblPr firstRow="1" firstCol="1" bandRow="1">
                <a:tableStyleId>{5C22544A-7EE6-4342-B048-85BDC9FD1C3A}</a:tableStyleId>
              </a:tblPr>
              <a:tblGrid>
                <a:gridCol w="2902527">
                  <a:extLst>
                    <a:ext uri="{9D8B030D-6E8A-4147-A177-3AD203B41FA5}">
                      <a16:colId xmlns:a16="http://schemas.microsoft.com/office/drawing/2014/main" val="2341702509"/>
                    </a:ext>
                  </a:extLst>
                </a:gridCol>
                <a:gridCol w="2902527">
                  <a:extLst>
                    <a:ext uri="{9D8B030D-6E8A-4147-A177-3AD203B41FA5}">
                      <a16:colId xmlns:a16="http://schemas.microsoft.com/office/drawing/2014/main" val="204973677"/>
                    </a:ext>
                  </a:extLst>
                </a:gridCol>
              </a:tblGrid>
              <a:tr h="411274">
                <a:tc>
                  <a:txBody>
                    <a:bodyPr/>
                    <a:lstStyle/>
                    <a:p>
                      <a:pPr algn="ctr">
                        <a:lnSpc>
                          <a:spcPct val="150000"/>
                        </a:lnSpc>
                      </a:pPr>
                      <a:r>
                        <a:rPr lang="en-US" sz="1600" kern="0" dirty="0">
                          <a:effectLst/>
                        </a:rPr>
                        <a:t>CHARACTERISTICS</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600" kern="0" dirty="0">
                          <a:effectLst/>
                        </a:rPr>
                        <a:t>Mean ±  standard deviation</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76589458"/>
                  </a:ext>
                </a:extLst>
              </a:tr>
              <a:tr h="328773">
                <a:tc>
                  <a:txBody>
                    <a:bodyPr/>
                    <a:lstStyle/>
                    <a:p>
                      <a:pPr algn="ctr">
                        <a:lnSpc>
                          <a:spcPct val="150000"/>
                        </a:lnSpc>
                      </a:pPr>
                      <a:r>
                        <a:rPr lang="en-US" sz="1600" kern="0" dirty="0">
                          <a:effectLst/>
                        </a:rPr>
                        <a:t>N</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600" kern="0" dirty="0">
                          <a:effectLst/>
                        </a:rPr>
                        <a:t>192</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40072342"/>
                  </a:ext>
                </a:extLst>
              </a:tr>
              <a:tr h="328773">
                <a:tc>
                  <a:txBody>
                    <a:bodyPr/>
                    <a:lstStyle/>
                    <a:p>
                      <a:pPr algn="ctr">
                        <a:lnSpc>
                          <a:spcPct val="150000"/>
                        </a:lnSpc>
                      </a:pPr>
                      <a:r>
                        <a:rPr lang="en-US" sz="1600" kern="0" dirty="0">
                          <a:effectLst/>
                        </a:rPr>
                        <a:t>Age</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600" kern="0" dirty="0">
                          <a:effectLst/>
                        </a:rPr>
                        <a:t>64.77 ± 11.45</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1526235"/>
                  </a:ext>
                </a:extLst>
              </a:tr>
              <a:tr h="330743">
                <a:tc>
                  <a:txBody>
                    <a:bodyPr/>
                    <a:lstStyle/>
                    <a:p>
                      <a:pPr algn="ctr">
                        <a:lnSpc>
                          <a:spcPct val="150000"/>
                        </a:lnSpc>
                      </a:pPr>
                      <a:r>
                        <a:rPr lang="en-US" sz="1600" kern="0" dirty="0">
                          <a:effectLst/>
                        </a:rPr>
                        <a:t>Gender M (N, %)</a:t>
                      </a:r>
                      <a:endParaRPr lang="it-IT" sz="1600" kern="100" dirty="0">
                        <a:effectLst/>
                      </a:endParaRPr>
                    </a:p>
                  </a:txBody>
                  <a:tcPr marL="68580" marR="68580" marT="0" marB="0" anchor="ctr"/>
                </a:tc>
                <a:tc>
                  <a:txBody>
                    <a:bodyPr/>
                    <a:lstStyle/>
                    <a:p>
                      <a:pPr algn="ctr">
                        <a:lnSpc>
                          <a:spcPct val="150000"/>
                        </a:lnSpc>
                      </a:pPr>
                      <a:r>
                        <a:rPr lang="en-US" sz="1600" kern="0" dirty="0">
                          <a:effectLst/>
                        </a:rPr>
                        <a:t>M 128 (66.7%)</a:t>
                      </a:r>
                      <a:endParaRPr lang="it-IT" sz="1600" kern="100" dirty="0">
                        <a:effectLst/>
                      </a:endParaRPr>
                    </a:p>
                  </a:txBody>
                  <a:tcPr marL="68580" marR="68580" marT="0" marB="0" anchor="ctr"/>
                </a:tc>
                <a:extLst>
                  <a:ext uri="{0D108BD9-81ED-4DB2-BD59-A6C34878D82A}">
                    <a16:rowId xmlns:a16="http://schemas.microsoft.com/office/drawing/2014/main" val="3481801919"/>
                  </a:ext>
                </a:extLst>
              </a:tr>
              <a:tr h="328773">
                <a:tc>
                  <a:txBody>
                    <a:bodyPr/>
                    <a:lstStyle/>
                    <a:p>
                      <a:pPr algn="ctr">
                        <a:lnSpc>
                          <a:spcPct val="150000"/>
                        </a:lnSpc>
                      </a:pPr>
                      <a:r>
                        <a:rPr lang="en-US" sz="1600" kern="0" dirty="0">
                          <a:effectLst/>
                        </a:rPr>
                        <a:t>Weight</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600" kern="0">
                          <a:effectLst/>
                        </a:rPr>
                        <a:t>85.41 ± 15.94</a:t>
                      </a:r>
                      <a:endParaRPr lang="it-IT" sz="16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95624009"/>
                  </a:ext>
                </a:extLst>
              </a:tr>
              <a:tr h="328773">
                <a:tc>
                  <a:txBody>
                    <a:bodyPr/>
                    <a:lstStyle/>
                    <a:p>
                      <a:pPr algn="ctr">
                        <a:lnSpc>
                          <a:spcPct val="150000"/>
                        </a:lnSpc>
                      </a:pPr>
                      <a:r>
                        <a:rPr lang="en-US" sz="1600" kern="0" dirty="0">
                          <a:effectLst/>
                        </a:rPr>
                        <a:t>Height</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600" kern="0" dirty="0">
                          <a:effectLst/>
                        </a:rPr>
                        <a:t>169.46 ± 9.25</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046388092"/>
                  </a:ext>
                </a:extLst>
              </a:tr>
              <a:tr h="1792245">
                <a:tc>
                  <a:txBody>
                    <a:bodyPr/>
                    <a:lstStyle/>
                    <a:p>
                      <a:pPr algn="ctr">
                        <a:lnSpc>
                          <a:spcPct val="150000"/>
                        </a:lnSpc>
                      </a:pPr>
                      <a:r>
                        <a:rPr lang="de-DE" sz="1600" kern="0" dirty="0">
                          <a:effectLst/>
                        </a:rPr>
                        <a:t>BMI </a:t>
                      </a:r>
                      <a:r>
                        <a:rPr lang="de-DE" sz="1600" kern="0" dirty="0" err="1">
                          <a:effectLst/>
                        </a:rPr>
                        <a:t>baseline</a:t>
                      </a:r>
                      <a:endParaRPr lang="it-IT" sz="1600" kern="100" dirty="0">
                        <a:effectLst/>
                      </a:endParaRPr>
                    </a:p>
                    <a:p>
                      <a:pPr algn="ctr">
                        <a:lnSpc>
                          <a:spcPct val="150000"/>
                        </a:lnSpc>
                      </a:pPr>
                      <a:r>
                        <a:rPr lang="de-DE" sz="1600" kern="0" dirty="0" err="1">
                          <a:effectLst/>
                        </a:rPr>
                        <a:t>Underweight</a:t>
                      </a:r>
                      <a:r>
                        <a:rPr lang="de-DE" sz="1600" kern="0" dirty="0">
                          <a:effectLst/>
                        </a:rPr>
                        <a:t> (N, %)</a:t>
                      </a:r>
                      <a:endParaRPr lang="it-IT" sz="1600" kern="100" dirty="0">
                        <a:effectLst/>
                      </a:endParaRPr>
                    </a:p>
                    <a:p>
                      <a:pPr algn="ctr">
                        <a:lnSpc>
                          <a:spcPct val="150000"/>
                        </a:lnSpc>
                      </a:pPr>
                      <a:r>
                        <a:rPr lang="de-DE" sz="1600" kern="0" dirty="0">
                          <a:effectLst/>
                        </a:rPr>
                        <a:t>Normal </a:t>
                      </a:r>
                      <a:r>
                        <a:rPr lang="de-DE" sz="1600" kern="0" dirty="0" err="1">
                          <a:effectLst/>
                        </a:rPr>
                        <a:t>weight</a:t>
                      </a:r>
                      <a:r>
                        <a:rPr lang="de-DE" sz="1600" kern="0" dirty="0">
                          <a:effectLst/>
                        </a:rPr>
                        <a:t> (N, %)</a:t>
                      </a:r>
                      <a:endParaRPr lang="it-IT" sz="1600" kern="100" dirty="0">
                        <a:effectLst/>
                      </a:endParaRPr>
                    </a:p>
                    <a:p>
                      <a:pPr algn="ctr">
                        <a:lnSpc>
                          <a:spcPct val="150000"/>
                        </a:lnSpc>
                      </a:pPr>
                      <a:r>
                        <a:rPr lang="en-US" sz="1600" kern="0" dirty="0">
                          <a:effectLst/>
                        </a:rPr>
                        <a:t>Overweight (N, %)</a:t>
                      </a:r>
                      <a:endParaRPr lang="it-IT" sz="1600" kern="100" dirty="0">
                        <a:effectLst/>
                      </a:endParaRPr>
                    </a:p>
                    <a:p>
                      <a:pPr algn="ctr">
                        <a:lnSpc>
                          <a:spcPct val="150000"/>
                        </a:lnSpc>
                      </a:pPr>
                      <a:r>
                        <a:rPr lang="en-US" sz="1600" kern="0" dirty="0">
                          <a:effectLst/>
                        </a:rPr>
                        <a:t>Obese (N, %)</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600" kern="0" dirty="0">
                          <a:effectLst/>
                        </a:rPr>
                        <a:t> </a:t>
                      </a:r>
                      <a:endParaRPr lang="it-IT" sz="1600" kern="100" dirty="0">
                        <a:effectLst/>
                      </a:endParaRPr>
                    </a:p>
                    <a:p>
                      <a:pPr algn="ctr">
                        <a:lnSpc>
                          <a:spcPct val="150000"/>
                        </a:lnSpc>
                      </a:pPr>
                      <a:r>
                        <a:rPr lang="en-US" sz="1600" kern="0" dirty="0">
                          <a:effectLst/>
                        </a:rPr>
                        <a:t>0</a:t>
                      </a:r>
                      <a:endParaRPr lang="it-IT" sz="1600" kern="100" dirty="0">
                        <a:effectLst/>
                      </a:endParaRPr>
                    </a:p>
                    <a:p>
                      <a:pPr algn="ctr">
                        <a:lnSpc>
                          <a:spcPct val="150000"/>
                        </a:lnSpc>
                      </a:pPr>
                      <a:r>
                        <a:rPr lang="en-US" sz="1600" kern="0" dirty="0">
                          <a:effectLst/>
                        </a:rPr>
                        <a:t>23 (12 %)</a:t>
                      </a:r>
                      <a:endParaRPr lang="it-IT" sz="1600" kern="100" dirty="0">
                        <a:effectLst/>
                      </a:endParaRPr>
                    </a:p>
                    <a:p>
                      <a:pPr algn="ctr">
                        <a:lnSpc>
                          <a:spcPct val="150000"/>
                        </a:lnSpc>
                      </a:pPr>
                      <a:r>
                        <a:rPr lang="en-US" sz="1600" kern="0" dirty="0">
                          <a:effectLst/>
                        </a:rPr>
                        <a:t>95 (49.5%)</a:t>
                      </a:r>
                      <a:endParaRPr lang="it-IT" sz="1600" kern="100" dirty="0">
                        <a:effectLst/>
                      </a:endParaRPr>
                    </a:p>
                    <a:p>
                      <a:pPr algn="ctr">
                        <a:lnSpc>
                          <a:spcPct val="150000"/>
                        </a:lnSpc>
                      </a:pPr>
                      <a:r>
                        <a:rPr lang="en-US" sz="1600" kern="0" dirty="0">
                          <a:effectLst/>
                        </a:rPr>
                        <a:t>74 (38.5%)</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25222546"/>
                  </a:ext>
                </a:extLst>
              </a:tr>
              <a:tr h="328773">
                <a:tc>
                  <a:txBody>
                    <a:bodyPr/>
                    <a:lstStyle/>
                    <a:p>
                      <a:pPr algn="ctr">
                        <a:lnSpc>
                          <a:spcPct val="150000"/>
                        </a:lnSpc>
                      </a:pPr>
                      <a:r>
                        <a:rPr lang="en-US" sz="1600" kern="0" dirty="0">
                          <a:effectLst/>
                        </a:rPr>
                        <a:t>Smokers (N, %)</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600" kern="0" dirty="0">
                          <a:effectLst/>
                        </a:rPr>
                        <a:t>26 (13.5%)</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58875551"/>
                  </a:ext>
                </a:extLst>
              </a:tr>
              <a:tr h="328773">
                <a:tc>
                  <a:txBody>
                    <a:bodyPr/>
                    <a:lstStyle/>
                    <a:p>
                      <a:pPr algn="ctr">
                        <a:lnSpc>
                          <a:spcPct val="150000"/>
                        </a:lnSpc>
                      </a:pPr>
                      <a:r>
                        <a:rPr lang="en-US" sz="1600" kern="0" dirty="0">
                          <a:effectLst/>
                        </a:rPr>
                        <a:t>Alcohol (N, %)</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600" kern="0" dirty="0">
                          <a:effectLst/>
                        </a:rPr>
                        <a:t>8 (4.2%)</a:t>
                      </a:r>
                      <a:endParaRPr lang="it-IT" sz="16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89489938"/>
                  </a:ext>
                </a:extLst>
              </a:tr>
            </a:tbl>
          </a:graphicData>
        </a:graphic>
      </p:graphicFrame>
      <p:graphicFrame>
        <p:nvGraphicFramePr>
          <p:cNvPr id="4" name="Tabella 3">
            <a:extLst>
              <a:ext uri="{FF2B5EF4-FFF2-40B4-BE49-F238E27FC236}">
                <a16:creationId xmlns:a16="http://schemas.microsoft.com/office/drawing/2014/main" id="{FC2C2262-2321-EFF1-6737-4FCA88619296}"/>
              </a:ext>
            </a:extLst>
          </p:cNvPr>
          <p:cNvGraphicFramePr>
            <a:graphicFrameLocks noGrp="1"/>
          </p:cNvGraphicFramePr>
          <p:nvPr>
            <p:extLst>
              <p:ext uri="{D42A27DB-BD31-4B8C-83A1-F6EECF244321}">
                <p14:modId xmlns:p14="http://schemas.microsoft.com/office/powerpoint/2010/main" val="3777794196"/>
              </p:ext>
            </p:extLst>
          </p:nvPr>
        </p:nvGraphicFramePr>
        <p:xfrm>
          <a:off x="7449800" y="2658276"/>
          <a:ext cx="4109603" cy="3581460"/>
        </p:xfrm>
        <a:graphic>
          <a:graphicData uri="http://schemas.openxmlformats.org/drawingml/2006/table">
            <a:tbl>
              <a:tblPr firstRow="1" firstCol="1" bandRow="1">
                <a:tableStyleId>{5C22544A-7EE6-4342-B048-85BDC9FD1C3A}</a:tableStyleId>
              </a:tblPr>
              <a:tblGrid>
                <a:gridCol w="1369868">
                  <a:extLst>
                    <a:ext uri="{9D8B030D-6E8A-4147-A177-3AD203B41FA5}">
                      <a16:colId xmlns:a16="http://schemas.microsoft.com/office/drawing/2014/main" val="4131918884"/>
                    </a:ext>
                  </a:extLst>
                </a:gridCol>
                <a:gridCol w="1361703">
                  <a:extLst>
                    <a:ext uri="{9D8B030D-6E8A-4147-A177-3AD203B41FA5}">
                      <a16:colId xmlns:a16="http://schemas.microsoft.com/office/drawing/2014/main" val="1854451799"/>
                    </a:ext>
                  </a:extLst>
                </a:gridCol>
                <a:gridCol w="1378032">
                  <a:extLst>
                    <a:ext uri="{9D8B030D-6E8A-4147-A177-3AD203B41FA5}">
                      <a16:colId xmlns:a16="http://schemas.microsoft.com/office/drawing/2014/main" val="3108718756"/>
                    </a:ext>
                  </a:extLst>
                </a:gridCol>
              </a:tblGrid>
              <a:tr h="716292">
                <a:tc>
                  <a:txBody>
                    <a:bodyPr/>
                    <a:lstStyle/>
                    <a:p>
                      <a:pPr algn="ctr">
                        <a:lnSpc>
                          <a:spcPct val="150000"/>
                        </a:lnSpc>
                      </a:pPr>
                      <a:r>
                        <a:rPr lang="en-US" sz="1400" kern="0" dirty="0">
                          <a:effectLst/>
                        </a:rPr>
                        <a:t>Therapy</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Number of patients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Percentage %</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397466745"/>
                  </a:ext>
                </a:extLst>
              </a:tr>
              <a:tr h="716292">
                <a:tc>
                  <a:txBody>
                    <a:bodyPr/>
                    <a:lstStyle/>
                    <a:p>
                      <a:pPr algn="ctr">
                        <a:lnSpc>
                          <a:spcPct val="150000"/>
                        </a:lnSpc>
                      </a:pPr>
                      <a:r>
                        <a:rPr lang="en-US" sz="1400" kern="0">
                          <a:effectLst/>
                        </a:rPr>
                        <a:t>GLP-1RA</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26</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13.5</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81867387"/>
                  </a:ext>
                </a:extLst>
              </a:tr>
              <a:tr h="716292">
                <a:tc>
                  <a:txBody>
                    <a:bodyPr/>
                    <a:lstStyle/>
                    <a:p>
                      <a:pPr algn="ctr">
                        <a:lnSpc>
                          <a:spcPct val="150000"/>
                        </a:lnSpc>
                      </a:pPr>
                      <a:r>
                        <a:rPr lang="en-US" sz="1400" kern="0">
                          <a:effectLst/>
                        </a:rPr>
                        <a:t>SGLT-2i</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77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40.1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19176397"/>
                  </a:ext>
                </a:extLst>
              </a:tr>
              <a:tr h="716292">
                <a:tc>
                  <a:txBody>
                    <a:bodyPr/>
                    <a:lstStyle/>
                    <a:p>
                      <a:pPr algn="ctr">
                        <a:lnSpc>
                          <a:spcPct val="150000"/>
                        </a:lnSpc>
                      </a:pPr>
                      <a:r>
                        <a:rPr lang="en-US" sz="1400" kern="0" dirty="0">
                          <a:effectLst/>
                        </a:rPr>
                        <a:t>GLP-1RA + </a:t>
                      </a:r>
                    </a:p>
                    <a:p>
                      <a:pPr algn="ctr">
                        <a:lnSpc>
                          <a:spcPct val="150000"/>
                        </a:lnSpc>
                      </a:pPr>
                      <a:r>
                        <a:rPr lang="en-US" sz="1400" kern="0" dirty="0">
                          <a:effectLst/>
                        </a:rPr>
                        <a:t>SGLT-2i</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29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a:effectLst/>
                        </a:rPr>
                        <a:t>15.1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48284574"/>
                  </a:ext>
                </a:extLst>
              </a:tr>
              <a:tr h="716292">
                <a:tc>
                  <a:txBody>
                    <a:bodyPr/>
                    <a:lstStyle/>
                    <a:p>
                      <a:pPr algn="ctr">
                        <a:lnSpc>
                          <a:spcPct val="150000"/>
                        </a:lnSpc>
                      </a:pPr>
                      <a:r>
                        <a:rPr lang="en-US" sz="1400" kern="0" dirty="0">
                          <a:effectLst/>
                        </a:rPr>
                        <a:t>Other therapies</a:t>
                      </a:r>
                    </a:p>
                  </a:txBody>
                  <a:tcPr marL="68580" marR="68580" marT="0" marB="0" anchor="ctr"/>
                </a:tc>
                <a:tc>
                  <a:txBody>
                    <a:bodyPr/>
                    <a:lstStyle/>
                    <a:p>
                      <a:pPr algn="ctr">
                        <a:lnSpc>
                          <a:spcPct val="150000"/>
                        </a:lnSpc>
                      </a:pPr>
                      <a:r>
                        <a:rPr lang="en-US" sz="1400" kern="0" dirty="0">
                          <a:effectLst/>
                        </a:rPr>
                        <a:t>60</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tc>
                  <a:txBody>
                    <a:bodyPr/>
                    <a:lstStyle/>
                    <a:p>
                      <a:pPr algn="ctr">
                        <a:lnSpc>
                          <a:spcPct val="150000"/>
                        </a:lnSpc>
                      </a:pPr>
                      <a:r>
                        <a:rPr lang="en-US" sz="1400" kern="0" dirty="0">
                          <a:effectLst/>
                        </a:rPr>
                        <a:t>31.3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70159235"/>
                  </a:ext>
                </a:extLst>
              </a:tr>
            </a:tbl>
          </a:graphicData>
        </a:graphic>
      </p:graphicFrame>
      <p:pic>
        <p:nvPicPr>
          <p:cNvPr id="6" name="Immagine 5">
            <a:extLst>
              <a:ext uri="{FF2B5EF4-FFF2-40B4-BE49-F238E27FC236}">
                <a16:creationId xmlns:a16="http://schemas.microsoft.com/office/drawing/2014/main" id="{AFD4F6B3-5C3E-71AF-91A1-CC0ED76D79DF}"/>
              </a:ext>
            </a:extLst>
          </p:cNvPr>
          <p:cNvPicPr>
            <a:picLocks noChangeAspect="1"/>
          </p:cNvPicPr>
          <p:nvPr/>
        </p:nvPicPr>
        <p:blipFill>
          <a:blip r:embed="rId3"/>
          <a:stretch>
            <a:fillRect/>
          </a:stretch>
        </p:blipFill>
        <p:spPr>
          <a:xfrm>
            <a:off x="9270711" y="1108658"/>
            <a:ext cx="835891" cy="835891"/>
          </a:xfrm>
          <a:prstGeom prst="rect">
            <a:avLst/>
          </a:prstGeom>
        </p:spPr>
      </p:pic>
      <p:sp>
        <p:nvSpPr>
          <p:cNvPr id="7" name="Titolo 1">
            <a:extLst>
              <a:ext uri="{FF2B5EF4-FFF2-40B4-BE49-F238E27FC236}">
                <a16:creationId xmlns:a16="http://schemas.microsoft.com/office/drawing/2014/main" id="{DC1C5568-6611-7BC5-74DE-E0A7463D60CA}"/>
              </a:ext>
            </a:extLst>
          </p:cNvPr>
          <p:cNvSpPr txBox="1">
            <a:spLocks/>
          </p:cNvSpPr>
          <p:nvPr/>
        </p:nvSpPr>
        <p:spPr>
          <a:xfrm>
            <a:off x="3056291" y="1023844"/>
            <a:ext cx="5774543" cy="626259"/>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400" b="1" dirty="0">
                <a:solidFill>
                  <a:srgbClr val="144661"/>
                </a:solidFill>
                <a:latin typeface="+mn-lt"/>
                <a:ea typeface="+mn-ea"/>
                <a:cs typeface="+mn-cs"/>
              </a:rPr>
              <a:t>RESULTS: </a:t>
            </a:r>
            <a:r>
              <a:rPr lang="en-US" sz="2400" b="1" i="1" dirty="0">
                <a:solidFill>
                  <a:srgbClr val="144661"/>
                </a:solidFill>
              </a:rPr>
              <a:t>population characteristics</a:t>
            </a:r>
            <a:endParaRPr lang="it-IT" sz="2400" b="1" i="1" dirty="0">
              <a:solidFill>
                <a:srgbClr val="144661"/>
              </a:solidFill>
            </a:endParaRPr>
          </a:p>
        </p:txBody>
      </p:sp>
    </p:spTree>
    <p:extLst>
      <p:ext uri="{BB962C8B-B14F-4D97-AF65-F5344CB8AC3E}">
        <p14:creationId xmlns:p14="http://schemas.microsoft.com/office/powerpoint/2010/main" val="3547639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8BB019A6-789E-2410-D4AF-2EF58B1C4824}"/>
              </a:ext>
            </a:extLst>
          </p:cNvPr>
          <p:cNvGraphicFramePr>
            <a:graphicFrameLocks noGrp="1"/>
          </p:cNvGraphicFramePr>
          <p:nvPr>
            <p:extLst>
              <p:ext uri="{D42A27DB-BD31-4B8C-83A1-F6EECF244321}">
                <p14:modId xmlns:p14="http://schemas.microsoft.com/office/powerpoint/2010/main" val="734783710"/>
              </p:ext>
            </p:extLst>
          </p:nvPr>
        </p:nvGraphicFramePr>
        <p:xfrm>
          <a:off x="2826328" y="1108363"/>
          <a:ext cx="9074731" cy="5459589"/>
        </p:xfrm>
        <a:graphic>
          <a:graphicData uri="http://schemas.openxmlformats.org/drawingml/2006/table">
            <a:tbl>
              <a:tblPr firstRow="1" firstCol="1" bandRow="1">
                <a:tableStyleId>{5C22544A-7EE6-4342-B048-85BDC9FD1C3A}</a:tableStyleId>
              </a:tblPr>
              <a:tblGrid>
                <a:gridCol w="1270659">
                  <a:extLst>
                    <a:ext uri="{9D8B030D-6E8A-4147-A177-3AD203B41FA5}">
                      <a16:colId xmlns:a16="http://schemas.microsoft.com/office/drawing/2014/main" val="3181630304"/>
                    </a:ext>
                  </a:extLst>
                </a:gridCol>
                <a:gridCol w="975509">
                  <a:extLst>
                    <a:ext uri="{9D8B030D-6E8A-4147-A177-3AD203B41FA5}">
                      <a16:colId xmlns:a16="http://schemas.microsoft.com/office/drawing/2014/main" val="2606045346"/>
                    </a:ext>
                  </a:extLst>
                </a:gridCol>
                <a:gridCol w="975509">
                  <a:extLst>
                    <a:ext uri="{9D8B030D-6E8A-4147-A177-3AD203B41FA5}">
                      <a16:colId xmlns:a16="http://schemas.microsoft.com/office/drawing/2014/main" val="1061267446"/>
                    </a:ext>
                  </a:extLst>
                </a:gridCol>
                <a:gridCol w="975509">
                  <a:extLst>
                    <a:ext uri="{9D8B030D-6E8A-4147-A177-3AD203B41FA5}">
                      <a16:colId xmlns:a16="http://schemas.microsoft.com/office/drawing/2014/main" val="1211033321"/>
                    </a:ext>
                  </a:extLst>
                </a:gridCol>
                <a:gridCol w="975509">
                  <a:extLst>
                    <a:ext uri="{9D8B030D-6E8A-4147-A177-3AD203B41FA5}">
                      <a16:colId xmlns:a16="http://schemas.microsoft.com/office/drawing/2014/main" val="1698116079"/>
                    </a:ext>
                  </a:extLst>
                </a:gridCol>
                <a:gridCol w="975509">
                  <a:extLst>
                    <a:ext uri="{9D8B030D-6E8A-4147-A177-3AD203B41FA5}">
                      <a16:colId xmlns:a16="http://schemas.microsoft.com/office/drawing/2014/main" val="2205229522"/>
                    </a:ext>
                  </a:extLst>
                </a:gridCol>
                <a:gridCol w="975509">
                  <a:extLst>
                    <a:ext uri="{9D8B030D-6E8A-4147-A177-3AD203B41FA5}">
                      <a16:colId xmlns:a16="http://schemas.microsoft.com/office/drawing/2014/main" val="3388973773"/>
                    </a:ext>
                  </a:extLst>
                </a:gridCol>
                <a:gridCol w="975509">
                  <a:extLst>
                    <a:ext uri="{9D8B030D-6E8A-4147-A177-3AD203B41FA5}">
                      <a16:colId xmlns:a16="http://schemas.microsoft.com/office/drawing/2014/main" val="1125302589"/>
                    </a:ext>
                  </a:extLst>
                </a:gridCol>
                <a:gridCol w="975509">
                  <a:extLst>
                    <a:ext uri="{9D8B030D-6E8A-4147-A177-3AD203B41FA5}">
                      <a16:colId xmlns:a16="http://schemas.microsoft.com/office/drawing/2014/main" val="1229450835"/>
                    </a:ext>
                  </a:extLst>
                </a:gridCol>
              </a:tblGrid>
              <a:tr h="491282">
                <a:tc>
                  <a:txBody>
                    <a:bodyPr/>
                    <a:lstStyle/>
                    <a:p>
                      <a:pPr algn="ctr">
                        <a:lnSpc>
                          <a:spcPct val="150000"/>
                        </a:lnSpc>
                      </a:pPr>
                      <a:r>
                        <a:rPr lang="en-US" sz="1800" kern="100" dirty="0">
                          <a:effectLst/>
                        </a:rPr>
                        <a:t> </a:t>
                      </a:r>
                      <a:endParaRPr lang="it-IT" sz="18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noFill/>
                  </a:tcPr>
                </a:tc>
                <a:tc gridSpan="2">
                  <a:txBody>
                    <a:bodyPr/>
                    <a:lstStyle/>
                    <a:p>
                      <a:pPr algn="ctr">
                        <a:lnSpc>
                          <a:spcPct val="150000"/>
                        </a:lnSpc>
                      </a:pPr>
                      <a:r>
                        <a:rPr lang="en-US" sz="1800" kern="100" dirty="0">
                          <a:solidFill>
                            <a:sysClr val="windowText" lastClr="000000"/>
                          </a:solidFill>
                          <a:effectLst/>
                        </a:rPr>
                        <a:t>BASELINE</a:t>
                      </a:r>
                      <a:endParaRPr lang="it-IT" sz="1800" kern="100" dirty="0">
                        <a:solidFill>
                          <a:sysClr val="windowText" lastClr="000000"/>
                        </a:solidFill>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1">
                        <a:lumMod val="20000"/>
                        <a:lumOff val="80000"/>
                      </a:schemeClr>
                    </a:solidFill>
                  </a:tcPr>
                </a:tc>
                <a:tc hMerge="1">
                  <a:txBody>
                    <a:bodyPr/>
                    <a:lstStyle/>
                    <a:p>
                      <a:endParaRPr lang="it-IT"/>
                    </a:p>
                  </a:txBody>
                  <a:tcPr/>
                </a:tc>
                <a:tc gridSpan="3">
                  <a:txBody>
                    <a:bodyPr/>
                    <a:lstStyle/>
                    <a:p>
                      <a:pPr algn="ctr">
                        <a:lnSpc>
                          <a:spcPct val="150000"/>
                        </a:lnSpc>
                      </a:pPr>
                      <a:r>
                        <a:rPr lang="en-US" sz="1800" kern="100" dirty="0">
                          <a:solidFill>
                            <a:sysClr val="windowText" lastClr="000000"/>
                          </a:solidFill>
                          <a:effectLst/>
                        </a:rPr>
                        <a:t>T1</a:t>
                      </a:r>
                      <a:endParaRPr lang="it-IT" sz="1800" kern="100" dirty="0">
                        <a:solidFill>
                          <a:sysClr val="windowText" lastClr="000000"/>
                        </a:solidFill>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1">
                        <a:lumMod val="60000"/>
                        <a:lumOff val="40000"/>
                      </a:schemeClr>
                    </a:solidFill>
                  </a:tcPr>
                </a:tc>
                <a:tc hMerge="1">
                  <a:txBody>
                    <a:bodyPr/>
                    <a:lstStyle/>
                    <a:p>
                      <a:endParaRPr lang="it-IT"/>
                    </a:p>
                  </a:txBody>
                  <a:tcPr/>
                </a:tc>
                <a:tc hMerge="1">
                  <a:txBody>
                    <a:bodyPr/>
                    <a:lstStyle/>
                    <a:p>
                      <a:endParaRPr lang="it-IT"/>
                    </a:p>
                  </a:txBody>
                  <a:tcPr/>
                </a:tc>
                <a:tc gridSpan="3">
                  <a:txBody>
                    <a:bodyPr/>
                    <a:lstStyle/>
                    <a:p>
                      <a:pPr algn="ctr">
                        <a:lnSpc>
                          <a:spcPct val="150000"/>
                        </a:lnSpc>
                      </a:pPr>
                      <a:r>
                        <a:rPr lang="en-US" sz="1800" kern="100" dirty="0">
                          <a:solidFill>
                            <a:sysClr val="windowText" lastClr="000000"/>
                          </a:solidFill>
                          <a:effectLst/>
                        </a:rPr>
                        <a:t>T2</a:t>
                      </a:r>
                      <a:endParaRPr lang="it-IT" sz="1800" kern="100" dirty="0">
                        <a:solidFill>
                          <a:sysClr val="windowText" lastClr="000000"/>
                        </a:solidFill>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tx2">
                        <a:lumMod val="50000"/>
                        <a:lumOff val="50000"/>
                      </a:schemeClr>
                    </a:solidFill>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1267882105"/>
                  </a:ext>
                </a:extLst>
              </a:tr>
              <a:tr h="491282">
                <a:tc>
                  <a:txBody>
                    <a:bodyPr/>
                    <a:lstStyle/>
                    <a:p>
                      <a:pPr algn="ctr">
                        <a:lnSpc>
                          <a:spcPct val="107000"/>
                        </a:lnSpc>
                      </a:pPr>
                      <a:endParaRPr lang="it-IT" sz="1400" kern="100" dirty="0">
                        <a:effectLst/>
                        <a:latin typeface="Aptos" panose="020B0004020202020204" pitchFamily="34" charset="0"/>
                      </a:endParaRPr>
                    </a:p>
                  </a:txBody>
                  <a:tcPr marL="44450" marR="44450" marT="0" marB="0" anchor="ctr">
                    <a:noFill/>
                  </a:tcPr>
                </a:tc>
                <a:tc>
                  <a:txBody>
                    <a:bodyPr/>
                    <a:lstStyle/>
                    <a:p>
                      <a:pPr algn="ctr">
                        <a:lnSpc>
                          <a:spcPct val="150000"/>
                        </a:lnSpc>
                      </a:pPr>
                      <a:r>
                        <a:rPr lang="en-US" sz="1400" kern="100" dirty="0">
                          <a:effectLst/>
                        </a:rPr>
                        <a:t>Average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SD</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average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SD</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p-value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Average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SD</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p-value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45016083"/>
                  </a:ext>
                </a:extLst>
              </a:tr>
              <a:tr h="311628">
                <a:tc>
                  <a:txBody>
                    <a:bodyPr/>
                    <a:lstStyle/>
                    <a:p>
                      <a:pPr algn="ctr">
                        <a:lnSpc>
                          <a:spcPct val="150000"/>
                        </a:lnSpc>
                      </a:pPr>
                      <a:r>
                        <a:rPr lang="en-US" sz="1400" kern="100" dirty="0">
                          <a:effectLst/>
                        </a:rPr>
                        <a:t>PLT</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248,22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63,92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245,22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62,35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lnSpc>
                          <a:spcPct val="150000"/>
                        </a:lnSpc>
                      </a:pPr>
                      <a:r>
                        <a:rPr lang="en-US" sz="1400" kern="100">
                          <a:effectLst/>
                        </a:rPr>
                        <a:t>243,10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65,33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0.019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6">
                        <a:lumMod val="20000"/>
                        <a:lumOff val="80000"/>
                      </a:schemeClr>
                    </a:solidFill>
                  </a:tcPr>
                </a:tc>
                <a:extLst>
                  <a:ext uri="{0D108BD9-81ED-4DB2-BD59-A6C34878D82A}">
                    <a16:rowId xmlns:a16="http://schemas.microsoft.com/office/drawing/2014/main" val="2408913676"/>
                  </a:ext>
                </a:extLst>
              </a:tr>
              <a:tr h="311628">
                <a:tc>
                  <a:txBody>
                    <a:bodyPr/>
                    <a:lstStyle/>
                    <a:p>
                      <a:pPr algn="ctr">
                        <a:lnSpc>
                          <a:spcPct val="150000"/>
                        </a:lnSpc>
                      </a:pPr>
                      <a:r>
                        <a:rPr lang="en-US" sz="1400" kern="100" dirty="0">
                          <a:effectLst/>
                        </a:rPr>
                        <a:t>AST</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23,72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13,74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20,98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7,69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a:effectLst/>
                        </a:rPr>
                        <a:t>22,00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8,76</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0.024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6">
                        <a:lumMod val="40000"/>
                        <a:lumOff val="60000"/>
                      </a:schemeClr>
                    </a:solidFill>
                  </a:tcPr>
                </a:tc>
                <a:extLst>
                  <a:ext uri="{0D108BD9-81ED-4DB2-BD59-A6C34878D82A}">
                    <a16:rowId xmlns:a16="http://schemas.microsoft.com/office/drawing/2014/main" val="465376762"/>
                  </a:ext>
                </a:extLst>
              </a:tr>
              <a:tr h="311628">
                <a:tc>
                  <a:txBody>
                    <a:bodyPr/>
                    <a:lstStyle/>
                    <a:p>
                      <a:pPr algn="ctr">
                        <a:lnSpc>
                          <a:spcPct val="150000"/>
                        </a:lnSpc>
                      </a:pPr>
                      <a:r>
                        <a:rPr lang="en-US" sz="1400" kern="100">
                          <a:effectLst/>
                        </a:rPr>
                        <a:t>ALT</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27,29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23,64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22,30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11,63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lnSpc>
                          <a:spcPct val="150000"/>
                        </a:lnSpc>
                      </a:pPr>
                      <a:r>
                        <a:rPr lang="en-US" sz="1400" kern="100">
                          <a:effectLst/>
                        </a:rPr>
                        <a:t>22,80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11,24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6">
                        <a:lumMod val="20000"/>
                        <a:lumOff val="80000"/>
                      </a:schemeClr>
                    </a:solidFill>
                  </a:tcPr>
                </a:tc>
                <a:extLst>
                  <a:ext uri="{0D108BD9-81ED-4DB2-BD59-A6C34878D82A}">
                    <a16:rowId xmlns:a16="http://schemas.microsoft.com/office/drawing/2014/main" val="1541252960"/>
                  </a:ext>
                </a:extLst>
              </a:tr>
              <a:tr h="311628">
                <a:tc>
                  <a:txBody>
                    <a:bodyPr/>
                    <a:lstStyle/>
                    <a:p>
                      <a:pPr algn="ctr">
                        <a:lnSpc>
                          <a:spcPct val="150000"/>
                        </a:lnSpc>
                      </a:pPr>
                      <a:r>
                        <a:rPr lang="en-US" sz="1400" kern="100">
                          <a:effectLst/>
                        </a:rPr>
                        <a:t>GGT</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35,90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49,91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31,08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32,89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dirty="0">
                          <a:effectLst/>
                        </a:rPr>
                        <a:t>33,39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48,33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6">
                        <a:lumMod val="40000"/>
                        <a:lumOff val="60000"/>
                      </a:schemeClr>
                    </a:solidFill>
                  </a:tcPr>
                </a:tc>
                <a:extLst>
                  <a:ext uri="{0D108BD9-81ED-4DB2-BD59-A6C34878D82A}">
                    <a16:rowId xmlns:a16="http://schemas.microsoft.com/office/drawing/2014/main" val="948199132"/>
                  </a:ext>
                </a:extLst>
              </a:tr>
              <a:tr h="311628">
                <a:tc>
                  <a:txBody>
                    <a:bodyPr/>
                    <a:lstStyle/>
                    <a:p>
                      <a:pPr algn="ctr">
                        <a:lnSpc>
                          <a:spcPct val="150000"/>
                        </a:lnSpc>
                      </a:pPr>
                      <a:r>
                        <a:rPr lang="en-US" sz="1400" kern="100">
                          <a:effectLst/>
                        </a:rPr>
                        <a:t>ALP</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75,25</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37,26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72,16</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33,03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0.005</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lnSpc>
                          <a:spcPct val="150000"/>
                        </a:lnSpc>
                      </a:pPr>
                      <a:r>
                        <a:rPr lang="en-US" sz="1400" kern="100">
                          <a:effectLst/>
                        </a:rPr>
                        <a:t>75,34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39,00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0.029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6">
                        <a:lumMod val="20000"/>
                        <a:lumOff val="80000"/>
                      </a:schemeClr>
                    </a:solidFill>
                  </a:tcPr>
                </a:tc>
                <a:extLst>
                  <a:ext uri="{0D108BD9-81ED-4DB2-BD59-A6C34878D82A}">
                    <a16:rowId xmlns:a16="http://schemas.microsoft.com/office/drawing/2014/main" val="3373547526"/>
                  </a:ext>
                </a:extLst>
              </a:tr>
              <a:tr h="311628">
                <a:tc>
                  <a:txBody>
                    <a:bodyPr/>
                    <a:lstStyle/>
                    <a:p>
                      <a:pPr algn="ctr">
                        <a:lnSpc>
                          <a:spcPct val="150000"/>
                        </a:lnSpc>
                      </a:pPr>
                      <a:r>
                        <a:rPr lang="en-US" sz="1400" kern="100" dirty="0">
                          <a:effectLst/>
                        </a:rPr>
                        <a:t>Total bilirubin</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0,63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0,35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1,05</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5,85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0.021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dirty="0">
                          <a:effectLst/>
                        </a:rPr>
                        <a:t>0,64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0,39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348867789"/>
                  </a:ext>
                </a:extLst>
              </a:tr>
              <a:tr h="311628">
                <a:tc>
                  <a:txBody>
                    <a:bodyPr/>
                    <a:lstStyle/>
                    <a:p>
                      <a:pPr algn="ctr">
                        <a:lnSpc>
                          <a:spcPct val="150000"/>
                        </a:lnSpc>
                      </a:pPr>
                      <a:r>
                        <a:rPr lang="en-US" sz="1400" kern="100">
                          <a:effectLst/>
                        </a:rPr>
                        <a:t>INR</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0,96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0,13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0,99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0,17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0,98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0,13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345136871"/>
                  </a:ext>
                </a:extLst>
              </a:tr>
              <a:tr h="311628">
                <a:tc>
                  <a:txBody>
                    <a:bodyPr/>
                    <a:lstStyle/>
                    <a:p>
                      <a:pPr algn="ctr">
                        <a:lnSpc>
                          <a:spcPct val="150000"/>
                        </a:lnSpc>
                      </a:pPr>
                      <a:r>
                        <a:rPr lang="en-US" sz="1400" kern="100" dirty="0">
                          <a:effectLst/>
                        </a:rPr>
                        <a:t>Creatinine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0,94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0,32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0,92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0,26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0,74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136140538"/>
                  </a:ext>
                </a:extLst>
              </a:tr>
              <a:tr h="311628">
                <a:tc>
                  <a:txBody>
                    <a:bodyPr/>
                    <a:lstStyle/>
                    <a:p>
                      <a:pPr algn="ctr">
                        <a:lnSpc>
                          <a:spcPct val="150000"/>
                        </a:lnSpc>
                      </a:pPr>
                      <a:r>
                        <a:rPr lang="en-US" sz="1400" kern="100" dirty="0">
                          <a:effectLst/>
                        </a:rPr>
                        <a:t>Blood sugar</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127,42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41,99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119,74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32,33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0.022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lnSpc>
                          <a:spcPct val="150000"/>
                        </a:lnSpc>
                      </a:pPr>
                      <a:r>
                        <a:rPr lang="en-US" sz="1400" kern="100" dirty="0">
                          <a:effectLst/>
                        </a:rPr>
                        <a:t>121,71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42,10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15278690"/>
                  </a:ext>
                </a:extLst>
              </a:tr>
              <a:tr h="311628">
                <a:tc>
                  <a:txBody>
                    <a:bodyPr/>
                    <a:lstStyle/>
                    <a:p>
                      <a:pPr algn="ctr">
                        <a:lnSpc>
                          <a:spcPct val="150000"/>
                        </a:lnSpc>
                      </a:pPr>
                      <a:r>
                        <a:rPr lang="en-US" sz="1400" kern="100" dirty="0">
                          <a:effectLst/>
                        </a:rPr>
                        <a:t>HbA1c</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7,25</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1,34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6,74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1,06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dirty="0">
                          <a:effectLst/>
                        </a:rPr>
                        <a:t>7,10</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4,91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6">
                        <a:lumMod val="40000"/>
                        <a:lumOff val="60000"/>
                      </a:schemeClr>
                    </a:solidFill>
                  </a:tcPr>
                </a:tc>
                <a:extLst>
                  <a:ext uri="{0D108BD9-81ED-4DB2-BD59-A6C34878D82A}">
                    <a16:rowId xmlns:a16="http://schemas.microsoft.com/office/drawing/2014/main" val="571068271"/>
                  </a:ext>
                </a:extLst>
              </a:tr>
              <a:tr h="311628">
                <a:tc>
                  <a:txBody>
                    <a:bodyPr/>
                    <a:lstStyle/>
                    <a:p>
                      <a:pPr algn="ctr">
                        <a:lnSpc>
                          <a:spcPct val="150000"/>
                        </a:lnSpc>
                      </a:pPr>
                      <a:r>
                        <a:rPr lang="en-US" sz="1400" kern="100" dirty="0">
                          <a:effectLst/>
                        </a:rPr>
                        <a:t>Insulin</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11,73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7,24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12,64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9,01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12,50</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7,44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162527228"/>
                  </a:ext>
                </a:extLst>
              </a:tr>
              <a:tr h="311628">
                <a:tc>
                  <a:txBody>
                    <a:bodyPr/>
                    <a:lstStyle/>
                    <a:p>
                      <a:pPr algn="ctr">
                        <a:lnSpc>
                          <a:spcPct val="150000"/>
                        </a:lnSpc>
                      </a:pPr>
                      <a:r>
                        <a:rPr lang="en-US" sz="1400" kern="100" dirty="0">
                          <a:effectLst/>
                        </a:rPr>
                        <a:t>Cholesterol</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150,78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42,39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155,03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42,03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dirty="0">
                          <a:effectLst/>
                        </a:rPr>
                        <a:t>151,33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40,08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0.005</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solidFill>
                      <a:schemeClr val="accent6">
                        <a:lumMod val="40000"/>
                        <a:lumOff val="60000"/>
                      </a:schemeClr>
                    </a:solidFill>
                  </a:tcPr>
                </a:tc>
                <a:extLst>
                  <a:ext uri="{0D108BD9-81ED-4DB2-BD59-A6C34878D82A}">
                    <a16:rowId xmlns:a16="http://schemas.microsoft.com/office/drawing/2014/main" val="605366080"/>
                  </a:ext>
                </a:extLst>
              </a:tr>
              <a:tr h="356581">
                <a:tc>
                  <a:txBody>
                    <a:bodyPr/>
                    <a:lstStyle/>
                    <a:p>
                      <a:pPr algn="ctr">
                        <a:lnSpc>
                          <a:spcPct val="150000"/>
                        </a:lnSpc>
                      </a:pPr>
                      <a:r>
                        <a:rPr lang="en-US" sz="1400" kern="100" dirty="0">
                          <a:effectLst/>
                        </a:rPr>
                        <a:t>Triglycerides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128,09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61,32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122,01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58,50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124,45</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54,78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375410397"/>
                  </a:ext>
                </a:extLst>
              </a:tr>
              <a:tr h="380908">
                <a:tc>
                  <a:txBody>
                    <a:bodyPr/>
                    <a:lstStyle/>
                    <a:p>
                      <a:pPr algn="ctr">
                        <a:lnSpc>
                          <a:spcPct val="150000"/>
                        </a:lnSpc>
                      </a:pPr>
                      <a:r>
                        <a:rPr lang="en-US" sz="1400" kern="100" dirty="0">
                          <a:effectLst/>
                        </a:rPr>
                        <a:t>Albumin</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4,31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0,44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4,03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1,09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0.008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dirty="0">
                          <a:effectLst/>
                        </a:rPr>
                        <a:t>4,27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0,68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558452847"/>
                  </a:ext>
                </a:extLst>
              </a:tr>
            </a:tbl>
          </a:graphicData>
        </a:graphic>
      </p:graphicFrame>
      <p:pic>
        <p:nvPicPr>
          <p:cNvPr id="3" name="Immagine 2">
            <a:extLst>
              <a:ext uri="{FF2B5EF4-FFF2-40B4-BE49-F238E27FC236}">
                <a16:creationId xmlns:a16="http://schemas.microsoft.com/office/drawing/2014/main" id="{5D2B392A-369E-7F84-750A-14FFAB9352E1}"/>
              </a:ext>
            </a:extLst>
          </p:cNvPr>
          <p:cNvPicPr>
            <a:picLocks noChangeAspect="1"/>
          </p:cNvPicPr>
          <p:nvPr/>
        </p:nvPicPr>
        <p:blipFill>
          <a:blip r:embed="rId3"/>
          <a:stretch>
            <a:fillRect/>
          </a:stretch>
        </p:blipFill>
        <p:spPr>
          <a:xfrm>
            <a:off x="1067801" y="3429000"/>
            <a:ext cx="1185173" cy="1185173"/>
          </a:xfrm>
          <a:prstGeom prst="rect">
            <a:avLst/>
          </a:prstGeom>
        </p:spPr>
      </p:pic>
      <p:sp>
        <p:nvSpPr>
          <p:cNvPr id="4" name="Titolo 1">
            <a:extLst>
              <a:ext uri="{FF2B5EF4-FFF2-40B4-BE49-F238E27FC236}">
                <a16:creationId xmlns:a16="http://schemas.microsoft.com/office/drawing/2014/main" id="{39C94357-6DDD-ABFC-11E9-ED92FE0BB7C9}"/>
              </a:ext>
            </a:extLst>
          </p:cNvPr>
          <p:cNvSpPr txBox="1">
            <a:spLocks/>
          </p:cNvSpPr>
          <p:nvPr/>
        </p:nvSpPr>
        <p:spPr>
          <a:xfrm>
            <a:off x="79027" y="1641720"/>
            <a:ext cx="3162722" cy="1479853"/>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400" b="1" dirty="0">
                <a:solidFill>
                  <a:srgbClr val="144661"/>
                </a:solidFill>
                <a:latin typeface="+mn-lt"/>
                <a:ea typeface="+mn-ea"/>
                <a:cs typeface="+mn-cs"/>
              </a:rPr>
              <a:t>RESULTS</a:t>
            </a:r>
          </a:p>
          <a:p>
            <a:pPr algn="ctr"/>
            <a:endParaRPr lang="it-IT" sz="3400" b="1" dirty="0">
              <a:solidFill>
                <a:srgbClr val="144661"/>
              </a:solidFill>
              <a:latin typeface="+mn-lt"/>
              <a:ea typeface="+mn-ea"/>
              <a:cs typeface="+mn-cs"/>
            </a:endParaRPr>
          </a:p>
          <a:p>
            <a:pPr algn="ctr"/>
            <a:r>
              <a:rPr lang="en-US" sz="2400" b="1" i="1" dirty="0">
                <a:solidFill>
                  <a:srgbClr val="144661"/>
                </a:solidFill>
              </a:rPr>
              <a:t>laboratory</a:t>
            </a:r>
            <a:r>
              <a:rPr lang="en-US" sz="2400" b="1" i="1"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a:solidFill>
                  <a:srgbClr val="144661"/>
                </a:solidFill>
              </a:rPr>
              <a:t>data</a:t>
            </a:r>
            <a:endParaRPr lang="it-IT" sz="2400" b="1" i="1" dirty="0">
              <a:solidFill>
                <a:srgbClr val="144661"/>
              </a:solidFill>
            </a:endParaRPr>
          </a:p>
        </p:txBody>
      </p:sp>
    </p:spTree>
    <p:extLst>
      <p:ext uri="{BB962C8B-B14F-4D97-AF65-F5344CB8AC3E}">
        <p14:creationId xmlns:p14="http://schemas.microsoft.com/office/powerpoint/2010/main" val="1589318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2AF673AA-43F2-1010-703F-106149B7A3FE}"/>
              </a:ext>
            </a:extLst>
          </p:cNvPr>
          <p:cNvGraphicFramePr>
            <a:graphicFrameLocks noGrp="1"/>
          </p:cNvGraphicFramePr>
          <p:nvPr>
            <p:extLst>
              <p:ext uri="{D42A27DB-BD31-4B8C-83A1-F6EECF244321}">
                <p14:modId xmlns:p14="http://schemas.microsoft.com/office/powerpoint/2010/main" val="436872227"/>
              </p:ext>
            </p:extLst>
          </p:nvPr>
        </p:nvGraphicFramePr>
        <p:xfrm>
          <a:off x="645600" y="1745673"/>
          <a:ext cx="10900799" cy="4861428"/>
        </p:xfrm>
        <a:graphic>
          <a:graphicData uri="http://schemas.openxmlformats.org/drawingml/2006/table">
            <a:tbl>
              <a:tblPr firstRow="1" firstCol="1" bandRow="1">
                <a:tableStyleId>{5C22544A-7EE6-4342-B048-85BDC9FD1C3A}</a:tableStyleId>
              </a:tblPr>
              <a:tblGrid>
                <a:gridCol w="1513031">
                  <a:extLst>
                    <a:ext uri="{9D8B030D-6E8A-4147-A177-3AD203B41FA5}">
                      <a16:colId xmlns:a16="http://schemas.microsoft.com/office/drawing/2014/main" val="2484665207"/>
                    </a:ext>
                  </a:extLst>
                </a:gridCol>
                <a:gridCol w="782314">
                  <a:extLst>
                    <a:ext uri="{9D8B030D-6E8A-4147-A177-3AD203B41FA5}">
                      <a16:colId xmlns:a16="http://schemas.microsoft.com/office/drawing/2014/main" val="3358974537"/>
                    </a:ext>
                  </a:extLst>
                </a:gridCol>
                <a:gridCol w="782314">
                  <a:extLst>
                    <a:ext uri="{9D8B030D-6E8A-4147-A177-3AD203B41FA5}">
                      <a16:colId xmlns:a16="http://schemas.microsoft.com/office/drawing/2014/main" val="3455833833"/>
                    </a:ext>
                  </a:extLst>
                </a:gridCol>
                <a:gridCol w="782314">
                  <a:extLst>
                    <a:ext uri="{9D8B030D-6E8A-4147-A177-3AD203B41FA5}">
                      <a16:colId xmlns:a16="http://schemas.microsoft.com/office/drawing/2014/main" val="3438235935"/>
                    </a:ext>
                  </a:extLst>
                </a:gridCol>
                <a:gridCol w="782314">
                  <a:extLst>
                    <a:ext uri="{9D8B030D-6E8A-4147-A177-3AD203B41FA5}">
                      <a16:colId xmlns:a16="http://schemas.microsoft.com/office/drawing/2014/main" val="1390681016"/>
                    </a:ext>
                  </a:extLst>
                </a:gridCol>
                <a:gridCol w="782314">
                  <a:extLst>
                    <a:ext uri="{9D8B030D-6E8A-4147-A177-3AD203B41FA5}">
                      <a16:colId xmlns:a16="http://schemas.microsoft.com/office/drawing/2014/main" val="4085773379"/>
                    </a:ext>
                  </a:extLst>
                </a:gridCol>
                <a:gridCol w="782314">
                  <a:extLst>
                    <a:ext uri="{9D8B030D-6E8A-4147-A177-3AD203B41FA5}">
                      <a16:colId xmlns:a16="http://schemas.microsoft.com/office/drawing/2014/main" val="2802674475"/>
                    </a:ext>
                  </a:extLst>
                </a:gridCol>
                <a:gridCol w="782314">
                  <a:extLst>
                    <a:ext uri="{9D8B030D-6E8A-4147-A177-3AD203B41FA5}">
                      <a16:colId xmlns:a16="http://schemas.microsoft.com/office/drawing/2014/main" val="2851941029"/>
                    </a:ext>
                  </a:extLst>
                </a:gridCol>
                <a:gridCol w="782314">
                  <a:extLst>
                    <a:ext uri="{9D8B030D-6E8A-4147-A177-3AD203B41FA5}">
                      <a16:colId xmlns:a16="http://schemas.microsoft.com/office/drawing/2014/main" val="2595208047"/>
                    </a:ext>
                  </a:extLst>
                </a:gridCol>
                <a:gridCol w="782314">
                  <a:extLst>
                    <a:ext uri="{9D8B030D-6E8A-4147-A177-3AD203B41FA5}">
                      <a16:colId xmlns:a16="http://schemas.microsoft.com/office/drawing/2014/main" val="3712997951"/>
                    </a:ext>
                  </a:extLst>
                </a:gridCol>
                <a:gridCol w="782314">
                  <a:extLst>
                    <a:ext uri="{9D8B030D-6E8A-4147-A177-3AD203B41FA5}">
                      <a16:colId xmlns:a16="http://schemas.microsoft.com/office/drawing/2014/main" val="1310786002"/>
                    </a:ext>
                  </a:extLst>
                </a:gridCol>
                <a:gridCol w="782314">
                  <a:extLst>
                    <a:ext uri="{9D8B030D-6E8A-4147-A177-3AD203B41FA5}">
                      <a16:colId xmlns:a16="http://schemas.microsoft.com/office/drawing/2014/main" val="1098745516"/>
                    </a:ext>
                  </a:extLst>
                </a:gridCol>
                <a:gridCol w="782314">
                  <a:extLst>
                    <a:ext uri="{9D8B030D-6E8A-4147-A177-3AD203B41FA5}">
                      <a16:colId xmlns:a16="http://schemas.microsoft.com/office/drawing/2014/main" val="2438532047"/>
                    </a:ext>
                  </a:extLst>
                </a:gridCol>
              </a:tblGrid>
              <a:tr h="381525">
                <a:tc>
                  <a:txBody>
                    <a:bodyPr/>
                    <a:lstStyle/>
                    <a:p>
                      <a:pPr marL="135890" algn="ctr">
                        <a:lnSpc>
                          <a:spcPct val="150000"/>
                        </a:lnSpc>
                      </a:pPr>
                      <a:r>
                        <a:rPr lang="en-US" sz="1400" kern="100" dirty="0">
                          <a:effectLst/>
                        </a:rPr>
                        <a:t> </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noFill/>
                  </a:tcPr>
                </a:tc>
                <a:tc gridSpan="3">
                  <a:txBody>
                    <a:bodyPr/>
                    <a:lstStyle/>
                    <a:p>
                      <a:pPr algn="ctr">
                        <a:lnSpc>
                          <a:spcPct val="150000"/>
                        </a:lnSpc>
                      </a:pPr>
                      <a:r>
                        <a:rPr lang="en-US" sz="1400" kern="100" dirty="0">
                          <a:effectLst/>
                        </a:rPr>
                        <a:t>Other therapies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hMerge="1">
                  <a:txBody>
                    <a:bodyPr/>
                    <a:lstStyle/>
                    <a:p>
                      <a:endParaRPr lang="it-IT"/>
                    </a:p>
                  </a:txBody>
                  <a:tcPr/>
                </a:tc>
                <a:tc hMerge="1">
                  <a:txBody>
                    <a:bodyPr/>
                    <a:lstStyle/>
                    <a:p>
                      <a:endParaRPr lang="it-IT"/>
                    </a:p>
                  </a:txBody>
                  <a:tcPr/>
                </a:tc>
                <a:tc gridSpan="3">
                  <a:txBody>
                    <a:bodyPr/>
                    <a:lstStyle/>
                    <a:p>
                      <a:pPr algn="ctr">
                        <a:lnSpc>
                          <a:spcPct val="150000"/>
                        </a:lnSpc>
                      </a:pPr>
                      <a:r>
                        <a:rPr lang="en-US" sz="1400" kern="100" dirty="0">
                          <a:effectLst/>
                        </a:rPr>
                        <a:t>GLP-1RA</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hMerge="1">
                  <a:txBody>
                    <a:bodyPr/>
                    <a:lstStyle/>
                    <a:p>
                      <a:endParaRPr lang="it-IT"/>
                    </a:p>
                  </a:txBody>
                  <a:tcPr/>
                </a:tc>
                <a:tc hMerge="1">
                  <a:txBody>
                    <a:bodyPr/>
                    <a:lstStyle/>
                    <a:p>
                      <a:endParaRPr lang="it-IT"/>
                    </a:p>
                  </a:txBody>
                  <a:tcPr/>
                </a:tc>
                <a:tc gridSpan="3">
                  <a:txBody>
                    <a:bodyPr/>
                    <a:lstStyle/>
                    <a:p>
                      <a:pPr algn="ctr">
                        <a:lnSpc>
                          <a:spcPct val="150000"/>
                        </a:lnSpc>
                      </a:pPr>
                      <a:r>
                        <a:rPr lang="en-US" sz="1400" kern="100" dirty="0">
                          <a:effectLst/>
                        </a:rPr>
                        <a:t>SGLT2i</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hMerge="1">
                  <a:txBody>
                    <a:bodyPr/>
                    <a:lstStyle/>
                    <a:p>
                      <a:endParaRPr lang="it-IT"/>
                    </a:p>
                  </a:txBody>
                  <a:tcPr/>
                </a:tc>
                <a:tc hMerge="1">
                  <a:txBody>
                    <a:bodyPr/>
                    <a:lstStyle/>
                    <a:p>
                      <a:endParaRPr lang="it-IT"/>
                    </a:p>
                  </a:txBody>
                  <a:tcPr/>
                </a:tc>
                <a:tc gridSpan="3">
                  <a:txBody>
                    <a:bodyPr/>
                    <a:lstStyle/>
                    <a:p>
                      <a:pPr algn="ctr">
                        <a:lnSpc>
                          <a:spcPct val="150000"/>
                        </a:lnSpc>
                      </a:pPr>
                      <a:r>
                        <a:rPr lang="en-US" sz="1400" kern="100" dirty="0">
                          <a:effectLst/>
                        </a:rPr>
                        <a:t>Both therapies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2223517667"/>
                  </a:ext>
                </a:extLst>
              </a:tr>
              <a:tr h="381525">
                <a:tc>
                  <a:txBody>
                    <a:bodyPr/>
                    <a:lstStyle/>
                    <a:p>
                      <a:pPr>
                        <a:lnSpc>
                          <a:spcPct val="107000"/>
                        </a:lnSpc>
                      </a:pPr>
                      <a:endParaRPr lang="it-IT" sz="1400" kern="100" dirty="0">
                        <a:effectLst/>
                        <a:latin typeface="Aptos" panose="020B0004020202020204" pitchFamily="34" charset="0"/>
                      </a:endParaRPr>
                    </a:p>
                  </a:txBody>
                  <a:tcPr marL="44414" marR="44414" marT="0" marB="0" anchor="ctr">
                    <a:noFill/>
                  </a:tcPr>
                </a:tc>
                <a:tc>
                  <a:txBody>
                    <a:bodyPr/>
                    <a:lstStyle/>
                    <a:p>
                      <a:pPr algn="ctr">
                        <a:lnSpc>
                          <a:spcPct val="150000"/>
                        </a:lnSpc>
                      </a:pPr>
                      <a:r>
                        <a:rPr lang="en-US" sz="1400" kern="100" dirty="0">
                          <a:effectLst/>
                        </a:rPr>
                        <a:t>Baseline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solidFill>
                      <a:schemeClr val="accent1">
                        <a:lumMod val="20000"/>
                        <a:lumOff val="80000"/>
                      </a:schemeClr>
                    </a:solidFill>
                  </a:tcPr>
                </a:tc>
                <a:tc>
                  <a:txBody>
                    <a:bodyPr/>
                    <a:lstStyle/>
                    <a:p>
                      <a:pPr algn="ctr">
                        <a:lnSpc>
                          <a:spcPct val="150000"/>
                        </a:lnSpc>
                      </a:pPr>
                      <a:r>
                        <a:rPr lang="en-US" sz="1400" kern="100" dirty="0">
                          <a:effectLst/>
                        </a:rPr>
                        <a:t>T2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solidFill>
                      <a:schemeClr val="tx2">
                        <a:lumMod val="50000"/>
                        <a:lumOff val="50000"/>
                      </a:schemeClr>
                    </a:solidFill>
                  </a:tcPr>
                </a:tc>
                <a:tc>
                  <a:txBody>
                    <a:bodyPr/>
                    <a:lstStyle/>
                    <a:p>
                      <a:pPr algn="ctr">
                        <a:lnSpc>
                          <a:spcPct val="150000"/>
                        </a:lnSpc>
                      </a:pPr>
                      <a:r>
                        <a:rPr lang="en-US" sz="1400" kern="100" dirty="0">
                          <a:effectLst/>
                          <a:latin typeface="Times New Roman" panose="02020603050405020304" pitchFamily="18" charset="0"/>
                          <a:ea typeface="Aptos" panose="020B0004020202020204" pitchFamily="34" charset="0"/>
                          <a:cs typeface="Times New Roman" panose="02020603050405020304" pitchFamily="18" charset="0"/>
                        </a:rPr>
                        <a:t>p</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Baseline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pPr>
                      <a:r>
                        <a:rPr lang="en-US" sz="1400" kern="100" dirty="0">
                          <a:effectLst/>
                        </a:rPr>
                        <a:t>T2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solidFill>
                      <a:schemeClr val="tx2">
                        <a:lumMod val="50000"/>
                        <a:lumOff val="50000"/>
                      </a:schemeClr>
                    </a:solidFill>
                  </a:tcPr>
                </a:tc>
                <a:tc>
                  <a:txBody>
                    <a:bodyPr/>
                    <a:lstStyle/>
                    <a:p>
                      <a:pPr algn="ctr">
                        <a:lnSpc>
                          <a:spcPct val="150000"/>
                        </a:lnSpc>
                      </a:pPr>
                      <a:r>
                        <a:rPr lang="it-IT" sz="1400" kern="100" dirty="0">
                          <a:effectLst/>
                          <a:latin typeface="Times New Roman" panose="02020603050405020304" pitchFamily="18" charset="0"/>
                          <a:ea typeface="Aptos" panose="020B0004020202020204" pitchFamily="34" charset="0"/>
                          <a:cs typeface="Times New Roman" panose="02020603050405020304" pitchFamily="18" charset="0"/>
                        </a:rPr>
                        <a:t>p</a:t>
                      </a: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Baseline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pPr>
                      <a:r>
                        <a:rPr lang="en-US" sz="1400" kern="100" dirty="0">
                          <a:effectLst/>
                        </a:rPr>
                        <a:t>T2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solidFill>
                      <a:schemeClr val="tx2">
                        <a:lumMod val="50000"/>
                        <a:lumOff val="50000"/>
                      </a:schemeClr>
                    </a:solidFill>
                  </a:tcPr>
                </a:tc>
                <a:tc>
                  <a:txBody>
                    <a:bodyPr/>
                    <a:lstStyle/>
                    <a:p>
                      <a:pPr algn="ctr">
                        <a:lnSpc>
                          <a:spcPct val="150000"/>
                        </a:lnSpc>
                      </a:pPr>
                      <a:r>
                        <a:rPr lang="en-US" sz="1400" kern="100" dirty="0">
                          <a:effectLst/>
                          <a:latin typeface="Times New Roman" panose="02020603050405020304" pitchFamily="18" charset="0"/>
                          <a:ea typeface="Aptos" panose="020B0004020202020204" pitchFamily="34" charset="0"/>
                          <a:cs typeface="Times New Roman" panose="02020603050405020304" pitchFamily="18" charset="0"/>
                        </a:rPr>
                        <a:t>p</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Baseline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algn="ctr">
                        <a:lnSpc>
                          <a:spcPct val="150000"/>
                        </a:lnSpc>
                      </a:pPr>
                      <a:r>
                        <a:rPr lang="en-US" sz="1400" kern="100" dirty="0">
                          <a:effectLst/>
                        </a:rPr>
                        <a:t>T2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solidFill>
                      <a:schemeClr val="tx2">
                        <a:lumMod val="50000"/>
                        <a:lumOff val="50000"/>
                      </a:schemeClr>
                    </a:solidFill>
                  </a:tcPr>
                </a:tc>
                <a:tc>
                  <a:txBody>
                    <a:bodyPr/>
                    <a:lstStyle/>
                    <a:p>
                      <a:pPr algn="ctr">
                        <a:lnSpc>
                          <a:spcPct val="150000"/>
                        </a:lnSpc>
                      </a:pPr>
                      <a:r>
                        <a:rPr lang="en-US" sz="1400" kern="100" dirty="0">
                          <a:effectLst/>
                          <a:latin typeface="Times New Roman" panose="02020603050405020304" pitchFamily="18" charset="0"/>
                          <a:ea typeface="Aptos" panose="020B0004020202020204" pitchFamily="34" charset="0"/>
                          <a:cs typeface="Times New Roman" panose="02020603050405020304" pitchFamily="18" charset="0"/>
                        </a:rPr>
                        <a:t>p</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2485882616"/>
                  </a:ext>
                </a:extLst>
              </a:tr>
              <a:tr h="290566">
                <a:tc>
                  <a:txBody>
                    <a:bodyPr/>
                    <a:lstStyle/>
                    <a:p>
                      <a:pPr algn="ctr">
                        <a:lnSpc>
                          <a:spcPct val="150000"/>
                        </a:lnSpc>
                      </a:pPr>
                      <a:r>
                        <a:rPr lang="en-US" sz="1400" kern="100" dirty="0">
                          <a:effectLst/>
                        </a:rPr>
                        <a:t>PLT</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240,43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241,18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247,96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245,08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249,93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246,53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0,023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solidFill>
                      <a:schemeClr val="accent6">
                        <a:lumMod val="20000"/>
                        <a:lumOff val="80000"/>
                      </a:schemeClr>
                    </a:solidFill>
                  </a:tcPr>
                </a:tc>
                <a:tc>
                  <a:txBody>
                    <a:bodyPr/>
                    <a:lstStyle/>
                    <a:p>
                      <a:pPr algn="ctr">
                        <a:lnSpc>
                          <a:spcPct val="150000"/>
                        </a:lnSpc>
                      </a:pPr>
                      <a:r>
                        <a:rPr lang="en-US" sz="1400" kern="100">
                          <a:effectLst/>
                        </a:rPr>
                        <a:t>251,27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243,92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587601755"/>
                  </a:ext>
                </a:extLst>
              </a:tr>
              <a:tr h="290566">
                <a:tc>
                  <a:txBody>
                    <a:bodyPr/>
                    <a:lstStyle/>
                    <a:p>
                      <a:pPr algn="ctr">
                        <a:lnSpc>
                          <a:spcPct val="150000"/>
                        </a:lnSpc>
                      </a:pPr>
                      <a:r>
                        <a:rPr lang="en-US" sz="1400" kern="100" dirty="0">
                          <a:effectLst/>
                        </a:rPr>
                        <a:t>AST</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22,45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22,08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22,63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22,08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22,85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22,08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0,017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a:effectLst/>
                        </a:rPr>
                        <a:t>21,50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21,27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754011835"/>
                  </a:ext>
                </a:extLst>
              </a:tr>
              <a:tr h="290566">
                <a:tc>
                  <a:txBody>
                    <a:bodyPr/>
                    <a:lstStyle/>
                    <a:p>
                      <a:pPr algn="ctr">
                        <a:lnSpc>
                          <a:spcPct val="150000"/>
                        </a:lnSpc>
                      </a:pPr>
                      <a:r>
                        <a:rPr lang="en-US" sz="1400" kern="100" dirty="0">
                          <a:effectLst/>
                        </a:rPr>
                        <a:t>ALT</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24,37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21,69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26,71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22,67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24,08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22,73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27,92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23,88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1365593097"/>
                  </a:ext>
                </a:extLst>
              </a:tr>
              <a:tr h="290566">
                <a:tc>
                  <a:txBody>
                    <a:bodyPr/>
                    <a:lstStyle/>
                    <a:p>
                      <a:pPr algn="ctr">
                        <a:lnSpc>
                          <a:spcPct val="150000"/>
                        </a:lnSpc>
                      </a:pPr>
                      <a:r>
                        <a:rPr lang="en-US" sz="1400" kern="100" dirty="0">
                          <a:effectLst/>
                        </a:rPr>
                        <a:t>GGT</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30,87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30,58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30,26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28,30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41,29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42,43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29,40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24,84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2594235365"/>
                  </a:ext>
                </a:extLst>
              </a:tr>
              <a:tr h="290566">
                <a:tc>
                  <a:txBody>
                    <a:bodyPr/>
                    <a:lstStyle/>
                    <a:p>
                      <a:pPr algn="ctr">
                        <a:lnSpc>
                          <a:spcPct val="150000"/>
                        </a:lnSpc>
                      </a:pPr>
                      <a:r>
                        <a:rPr lang="en-US" sz="1400" kern="100" dirty="0">
                          <a:effectLst/>
                        </a:rPr>
                        <a:t>ALP</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72,00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71,88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86,32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85,42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73,92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78,17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72,46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67,85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3911723806"/>
                  </a:ext>
                </a:extLst>
              </a:tr>
              <a:tr h="290566">
                <a:tc>
                  <a:txBody>
                    <a:bodyPr/>
                    <a:lstStyle/>
                    <a:p>
                      <a:pPr algn="ctr">
                        <a:lnSpc>
                          <a:spcPct val="150000"/>
                        </a:lnSpc>
                      </a:pPr>
                      <a:r>
                        <a:rPr lang="en-US" sz="1400" kern="100" dirty="0">
                          <a:effectLst/>
                        </a:rPr>
                        <a:t>Total bilirubin</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0,65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0,69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0,61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0,58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0,69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0,68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0,60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0,52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3047022321"/>
                  </a:ext>
                </a:extLst>
              </a:tr>
              <a:tr h="290566">
                <a:tc>
                  <a:txBody>
                    <a:bodyPr/>
                    <a:lstStyle/>
                    <a:p>
                      <a:pPr algn="ctr">
                        <a:lnSpc>
                          <a:spcPct val="150000"/>
                        </a:lnSpc>
                      </a:pPr>
                      <a:r>
                        <a:rPr lang="en-US" sz="1400" kern="100" dirty="0">
                          <a:effectLst/>
                        </a:rPr>
                        <a:t>PT</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0,96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1,01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0,96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0,96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0,98</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0,99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0,96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dirty="0">
                          <a:effectLst/>
                        </a:rPr>
                        <a:t>0,93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1685805711"/>
                  </a:ext>
                </a:extLst>
              </a:tr>
              <a:tr h="290566">
                <a:tc>
                  <a:txBody>
                    <a:bodyPr/>
                    <a:lstStyle/>
                    <a:p>
                      <a:pPr algn="ctr">
                        <a:lnSpc>
                          <a:spcPct val="150000"/>
                        </a:lnSpc>
                      </a:pPr>
                      <a:r>
                        <a:rPr lang="en-US" sz="1400" kern="100" dirty="0">
                          <a:effectLst/>
                        </a:rPr>
                        <a:t>Creatinine</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0,93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0,94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0,87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0,92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0,89</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0,92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0,84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1,35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1920164330"/>
                  </a:ext>
                </a:extLst>
              </a:tr>
              <a:tr h="290566">
                <a:tc>
                  <a:txBody>
                    <a:bodyPr/>
                    <a:lstStyle/>
                    <a:p>
                      <a:pPr algn="ctr">
                        <a:lnSpc>
                          <a:spcPct val="150000"/>
                        </a:lnSpc>
                      </a:pPr>
                      <a:r>
                        <a:rPr lang="en-US" sz="1400" kern="100" dirty="0">
                          <a:effectLst/>
                        </a:rPr>
                        <a:t>Blood sugar</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124,70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131,5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125,7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119,31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125,92</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118,79</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136,96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111,43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577917963"/>
                  </a:ext>
                </a:extLst>
              </a:tr>
              <a:tr h="321020">
                <a:tc>
                  <a:txBody>
                    <a:bodyPr/>
                    <a:lstStyle/>
                    <a:p>
                      <a:pPr algn="ctr">
                        <a:lnSpc>
                          <a:spcPct val="150000"/>
                        </a:lnSpc>
                      </a:pPr>
                      <a:r>
                        <a:rPr lang="en-US" sz="1400" kern="100" dirty="0">
                          <a:effectLst/>
                        </a:rPr>
                        <a:t>HbA1c</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7,12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6,93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7,13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6,76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7,74</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7,10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0,001</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a:effectLst/>
                        </a:rPr>
                        <a:t>7,98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6,34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0,003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solidFill>
                      <a:schemeClr val="accent6">
                        <a:lumMod val="40000"/>
                        <a:lumOff val="60000"/>
                      </a:schemeClr>
                    </a:solidFill>
                  </a:tcPr>
                </a:tc>
                <a:extLst>
                  <a:ext uri="{0D108BD9-81ED-4DB2-BD59-A6C34878D82A}">
                    <a16:rowId xmlns:a16="http://schemas.microsoft.com/office/drawing/2014/main" val="3392060244"/>
                  </a:ext>
                </a:extLst>
              </a:tr>
              <a:tr h="290566">
                <a:tc>
                  <a:txBody>
                    <a:bodyPr/>
                    <a:lstStyle/>
                    <a:p>
                      <a:pPr algn="ctr">
                        <a:lnSpc>
                          <a:spcPct val="150000"/>
                        </a:lnSpc>
                      </a:pPr>
                      <a:r>
                        <a:rPr lang="en-US" sz="1400" kern="100" dirty="0">
                          <a:effectLst/>
                        </a:rPr>
                        <a:t>Insulin</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10,02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11,72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13,21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15,50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12,43</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12,03</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12,82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13,91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3184078077"/>
                  </a:ext>
                </a:extLst>
              </a:tr>
              <a:tr h="290566">
                <a:tc>
                  <a:txBody>
                    <a:bodyPr/>
                    <a:lstStyle/>
                    <a:p>
                      <a:pPr algn="ctr">
                        <a:lnSpc>
                          <a:spcPct val="150000"/>
                        </a:lnSpc>
                      </a:pPr>
                      <a:r>
                        <a:rPr lang="en-US" sz="1400" kern="100" dirty="0">
                          <a:effectLst/>
                        </a:rPr>
                        <a:t>Cholesterol</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143,80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149,30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160,80</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152,96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146,77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143,78</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0,030</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solidFill>
                      <a:schemeClr val="accent6">
                        <a:lumMod val="40000"/>
                        <a:lumOff val="60000"/>
                      </a:schemeClr>
                    </a:solidFill>
                  </a:tcPr>
                </a:tc>
                <a:tc>
                  <a:txBody>
                    <a:bodyPr/>
                    <a:lstStyle/>
                    <a:p>
                      <a:pPr algn="ctr">
                        <a:lnSpc>
                          <a:spcPct val="150000"/>
                        </a:lnSpc>
                      </a:pPr>
                      <a:r>
                        <a:rPr lang="en-US" sz="1400" kern="100">
                          <a:effectLst/>
                        </a:rPr>
                        <a:t>166,24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158,92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1184369500"/>
                  </a:ext>
                </a:extLst>
              </a:tr>
              <a:tr h="290566">
                <a:tc>
                  <a:txBody>
                    <a:bodyPr/>
                    <a:lstStyle/>
                    <a:p>
                      <a:pPr algn="ctr">
                        <a:lnSpc>
                          <a:spcPct val="150000"/>
                        </a:lnSpc>
                      </a:pPr>
                      <a:r>
                        <a:rPr lang="en-US" sz="1400" kern="100" dirty="0">
                          <a:effectLst/>
                        </a:rPr>
                        <a:t>Triglycerides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118,22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122,37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135,54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127,92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125,10</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117,47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141,56</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123,84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ns</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3015628866"/>
                  </a:ext>
                </a:extLst>
              </a:tr>
              <a:tr h="290566">
                <a:tc>
                  <a:txBody>
                    <a:bodyPr/>
                    <a:lstStyle/>
                    <a:p>
                      <a:pPr algn="ctr">
                        <a:lnSpc>
                          <a:spcPct val="150000"/>
                        </a:lnSpc>
                      </a:pPr>
                      <a:r>
                        <a:rPr lang="en-US" sz="1400" kern="100" dirty="0">
                          <a:effectLst/>
                        </a:rPr>
                        <a:t>Albumin</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4,25</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a:effectLst/>
                        </a:rPr>
                        <a:t>4,24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4,41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4,32</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dirty="0">
                          <a:effectLst/>
                        </a:rPr>
                        <a:t>4,37</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4,27</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R w="12700" cap="flat" cmpd="sng" algn="ctr">
                      <a:solidFill>
                        <a:schemeClr val="tx1"/>
                      </a:solidFill>
                      <a:prstDash val="solid"/>
                      <a:round/>
                      <a:headEnd type="none" w="med" len="med"/>
                      <a:tailEnd type="none" w="med" len="med"/>
                    </a:lnR>
                  </a:tcPr>
                </a:tc>
                <a:tc>
                  <a:txBody>
                    <a:bodyPr/>
                    <a:lstStyle/>
                    <a:p>
                      <a:pPr algn="ctr">
                        <a:lnSpc>
                          <a:spcPct val="150000"/>
                        </a:lnSpc>
                      </a:pPr>
                      <a:r>
                        <a:rPr lang="en-US" sz="1400" kern="100">
                          <a:effectLst/>
                        </a:rPr>
                        <a:t>4,41</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lnL w="12700" cap="flat" cmpd="sng" algn="ctr">
                      <a:solidFill>
                        <a:schemeClr val="tx1"/>
                      </a:solidFill>
                      <a:prstDash val="solid"/>
                      <a:round/>
                      <a:headEnd type="none" w="med" len="med"/>
                      <a:tailEnd type="none" w="med" len="med"/>
                    </a:lnL>
                  </a:tcPr>
                </a:tc>
                <a:tc>
                  <a:txBody>
                    <a:bodyPr/>
                    <a:lstStyle/>
                    <a:p>
                      <a:pPr algn="ctr">
                        <a:lnSpc>
                          <a:spcPct val="150000"/>
                        </a:lnSpc>
                      </a:pPr>
                      <a:r>
                        <a:rPr lang="en-US" sz="1400" kern="100">
                          <a:effectLst/>
                        </a:rPr>
                        <a:t>4,24</a:t>
                      </a:r>
                      <a:endParaRPr lang="it-IT" sz="1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tc>
                  <a:txBody>
                    <a:bodyPr/>
                    <a:lstStyle/>
                    <a:p>
                      <a:pPr algn="ctr">
                        <a:lnSpc>
                          <a:spcPct val="150000"/>
                        </a:lnSpc>
                      </a:pPr>
                      <a:r>
                        <a:rPr lang="en-US" sz="1400" kern="100" dirty="0">
                          <a:effectLst/>
                        </a:rPr>
                        <a:t>ns</a:t>
                      </a:r>
                      <a:endParaRPr lang="it-IT" sz="1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44414" marR="44414" marT="0" marB="0" anchor="ctr"/>
                </a:tc>
                <a:extLst>
                  <a:ext uri="{0D108BD9-81ED-4DB2-BD59-A6C34878D82A}">
                    <a16:rowId xmlns:a16="http://schemas.microsoft.com/office/drawing/2014/main" val="3558434655"/>
                  </a:ext>
                </a:extLst>
              </a:tr>
            </a:tbl>
          </a:graphicData>
        </a:graphic>
      </p:graphicFrame>
      <p:pic>
        <p:nvPicPr>
          <p:cNvPr id="3" name="Immagine 2">
            <a:extLst>
              <a:ext uri="{FF2B5EF4-FFF2-40B4-BE49-F238E27FC236}">
                <a16:creationId xmlns:a16="http://schemas.microsoft.com/office/drawing/2014/main" id="{B8810375-DA7F-DAB0-9160-5BDE8C8EDEEC}"/>
              </a:ext>
            </a:extLst>
          </p:cNvPr>
          <p:cNvPicPr>
            <a:picLocks noChangeAspect="1"/>
          </p:cNvPicPr>
          <p:nvPr/>
        </p:nvPicPr>
        <p:blipFill>
          <a:blip r:embed="rId3"/>
          <a:stretch>
            <a:fillRect/>
          </a:stretch>
        </p:blipFill>
        <p:spPr>
          <a:xfrm>
            <a:off x="6204031" y="1097229"/>
            <a:ext cx="626259" cy="626259"/>
          </a:xfrm>
          <a:prstGeom prst="rect">
            <a:avLst/>
          </a:prstGeom>
        </p:spPr>
      </p:pic>
      <p:sp>
        <p:nvSpPr>
          <p:cNvPr id="5" name="Titolo 1">
            <a:extLst>
              <a:ext uri="{FF2B5EF4-FFF2-40B4-BE49-F238E27FC236}">
                <a16:creationId xmlns:a16="http://schemas.microsoft.com/office/drawing/2014/main" id="{B8A6C6D9-8CFB-325D-DAD6-D12C12E701D0}"/>
              </a:ext>
            </a:extLst>
          </p:cNvPr>
          <p:cNvSpPr txBox="1">
            <a:spLocks/>
          </p:cNvSpPr>
          <p:nvPr/>
        </p:nvSpPr>
        <p:spPr>
          <a:xfrm>
            <a:off x="645600" y="1119414"/>
            <a:ext cx="5774543" cy="626259"/>
          </a:xfrm>
          <a:prstGeom prst="rect">
            <a:avLst/>
          </a:prstGeom>
        </p:spPr>
        <p:txBody>
          <a:bodyPr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400" b="1" dirty="0">
                <a:solidFill>
                  <a:srgbClr val="144661"/>
                </a:solidFill>
                <a:latin typeface="+mn-lt"/>
                <a:ea typeface="+mn-ea"/>
                <a:cs typeface="+mn-cs"/>
              </a:rPr>
              <a:t>RESULTS: </a:t>
            </a:r>
            <a:r>
              <a:rPr lang="en-US" sz="2400" b="1" i="1" dirty="0">
                <a:solidFill>
                  <a:srgbClr val="144661"/>
                </a:solidFill>
              </a:rPr>
              <a:t>laboratory</a:t>
            </a:r>
            <a:r>
              <a:rPr lang="en-US" sz="2400" b="1" i="1"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i="1" dirty="0">
                <a:solidFill>
                  <a:srgbClr val="144661"/>
                </a:solidFill>
              </a:rPr>
              <a:t>data</a:t>
            </a:r>
            <a:endParaRPr lang="it-IT" sz="2400" b="1" i="1" dirty="0">
              <a:solidFill>
                <a:srgbClr val="144661"/>
              </a:solidFill>
            </a:endParaRPr>
          </a:p>
        </p:txBody>
      </p:sp>
    </p:spTree>
    <p:extLst>
      <p:ext uri="{BB962C8B-B14F-4D97-AF65-F5344CB8AC3E}">
        <p14:creationId xmlns:p14="http://schemas.microsoft.com/office/powerpoint/2010/main" val="240772969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76175B-B823-4942-9C32-269F00B9EC09}">
  <ds:schemaRefs>
    <ds:schemaRef ds:uri="http://purl.org/dc/dcmitype/"/>
    <ds:schemaRef ds:uri="http://purl.org/dc/elements/1.1/"/>
    <ds:schemaRef ds:uri="http://purl.org/dc/terms/"/>
    <ds:schemaRef ds:uri="http://schemas.microsoft.com/office/2006/documentManagement/types"/>
    <ds:schemaRef ds:uri="http://www.w3.org/XML/1998/namespace"/>
    <ds:schemaRef ds:uri="b934695d-6d59-47cb-9bc6-ef2744814942"/>
    <ds:schemaRef ds:uri="f70c1c7b-6bd2-4b23-9196-49f108f9542b"/>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C2A5F276-347A-4CE9-9759-263CDFEA0A60}">
  <ds:schemaRefs>
    <ds:schemaRef ds:uri="http://schemas.microsoft.com/sharepoint/v3/contenttype/forms"/>
  </ds:schemaRefs>
</ds:datastoreItem>
</file>

<file path=customXml/itemProps3.xml><?xml version="1.0" encoding="utf-8"?>
<ds:datastoreItem xmlns:ds="http://schemas.openxmlformats.org/officeDocument/2006/customXml" ds:itemID="{9AFB6857-0C28-44CB-A4EA-2D4945B596F5}"/>
</file>

<file path=docProps/app.xml><?xml version="1.0" encoding="utf-8"?>
<Properties xmlns="http://schemas.openxmlformats.org/officeDocument/2006/extended-properties" xmlns:vt="http://schemas.openxmlformats.org/officeDocument/2006/docPropsVTypes">
  <TotalTime>8914</TotalTime>
  <Words>2175</Words>
  <Application>Microsoft Office PowerPoint</Application>
  <PresentationFormat>Widescreen</PresentationFormat>
  <Paragraphs>752</Paragraphs>
  <Slides>15</Slides>
  <Notes>14</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15</vt:i4>
      </vt:variant>
    </vt:vector>
  </HeadingPairs>
  <TitlesOfParts>
    <vt:vector size="26" baseType="lpstr">
      <vt:lpstr>Aptos</vt:lpstr>
      <vt:lpstr>Arial</vt:lpstr>
      <vt:lpstr>Calibri</vt:lpstr>
      <vt:lpstr>Font di sistema regolare</vt:lpstr>
      <vt:lpstr>Google Sans</vt:lpstr>
      <vt:lpstr>Lucida Calligraphy</vt:lpstr>
      <vt:lpstr>Lucida Sans</vt:lpstr>
      <vt:lpstr>Times New Roman</vt:lpstr>
      <vt:lpstr>-webkit-standard</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Annarita Accardi</dc:creator>
  <cp:lastModifiedBy>visio</cp:lastModifiedBy>
  <cp:revision>24</cp:revision>
  <dcterms:created xsi:type="dcterms:W3CDTF">2025-02-03T13:31:41Z</dcterms:created>
  <dcterms:modified xsi:type="dcterms:W3CDTF">2026-04-17T08:32:52Z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y fmtid="{D5CDD505-2E9C-101B-9397-08002B2CF9AE}" pid="3" name="MediaServiceImageTags">
    <vt:lpwstr/>
  </property>
</Properties>
</file>